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3"/>
  </p:notesMasterIdLst>
  <p:handoutMasterIdLst>
    <p:handoutMasterId r:id="rId34"/>
  </p:handoutMasterIdLst>
  <p:sldIdLst>
    <p:sldId id="336" r:id="rId5"/>
    <p:sldId id="256" r:id="rId6"/>
    <p:sldId id="333" r:id="rId7"/>
    <p:sldId id="324" r:id="rId8"/>
    <p:sldId id="326" r:id="rId9"/>
    <p:sldId id="334" r:id="rId10"/>
    <p:sldId id="327" r:id="rId11"/>
    <p:sldId id="319" r:id="rId12"/>
    <p:sldId id="322" r:id="rId13"/>
    <p:sldId id="321" r:id="rId14"/>
    <p:sldId id="317" r:id="rId15"/>
    <p:sldId id="306" r:id="rId16"/>
    <p:sldId id="296" r:id="rId17"/>
    <p:sldId id="265" r:id="rId18"/>
    <p:sldId id="307" r:id="rId19"/>
    <p:sldId id="282" r:id="rId20"/>
    <p:sldId id="292" r:id="rId21"/>
    <p:sldId id="279" r:id="rId22"/>
    <p:sldId id="312" r:id="rId23"/>
    <p:sldId id="299" r:id="rId24"/>
    <p:sldId id="328" r:id="rId25"/>
    <p:sldId id="329" r:id="rId26"/>
    <p:sldId id="301" r:id="rId27"/>
    <p:sldId id="303" r:id="rId28"/>
    <p:sldId id="331" r:id="rId29"/>
    <p:sldId id="335" r:id="rId30"/>
    <p:sldId id="332" r:id="rId31"/>
    <p:sldId id="277" r:id="rId3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EAS - Tony Murphy" initials="ITM" lastIdx="1" clrIdx="0">
    <p:extLst>
      <p:ext uri="{19B8F6BF-5375-455C-9EA6-DF929625EA0E}">
        <p15:presenceInfo xmlns:p15="http://schemas.microsoft.com/office/powerpoint/2012/main" userId="S::tmurphy@siptu.ie::f5e9bf89-39e8-4aa0-907f-935b151a8c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0A38A0"/>
    <a:srgbClr val="0066FF"/>
    <a:srgbClr val="FF9933"/>
    <a:srgbClr val="FFCC00"/>
    <a:srgbClr val="FF3300"/>
    <a:srgbClr val="E08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EF4A5A-C684-4A10-B4A3-919B0F5AF0BA}" v="7" dt="2022-05-06T11:29:40.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80817" autoAdjust="0"/>
  </p:normalViewPr>
  <p:slideViewPr>
    <p:cSldViewPr snapToGrid="0">
      <p:cViewPr varScale="1">
        <p:scale>
          <a:sx n="67" d="100"/>
          <a:sy n="67" d="100"/>
        </p:scale>
        <p:origin x="1728"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9BA5291A-FCFA-47A5-B720-51E880AC13A4}"/>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14691" name="Rectangle 3">
            <a:extLst>
              <a:ext uri="{FF2B5EF4-FFF2-40B4-BE49-F238E27FC236}">
                <a16:creationId xmlns:a16="http://schemas.microsoft.com/office/drawing/2014/main" id="{0C75E3BB-AF93-4540-82B6-4BA21366B269}"/>
              </a:ext>
            </a:extLst>
          </p:cNvPr>
          <p:cNvSpPr>
            <a:spLocks noGrp="1" noChangeArrowheads="1"/>
          </p:cNvSpPr>
          <p:nvPr>
            <p:ph type="dt" sz="quarter"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114692" name="Rectangle 4">
            <a:extLst>
              <a:ext uri="{FF2B5EF4-FFF2-40B4-BE49-F238E27FC236}">
                <a16:creationId xmlns:a16="http://schemas.microsoft.com/office/drawing/2014/main" id="{53C5EBF4-FF90-49CE-A9BA-DF9EE8CCAA80}"/>
              </a:ext>
            </a:extLst>
          </p:cNvPr>
          <p:cNvSpPr>
            <a:spLocks noGrp="1" noChangeArrowheads="1"/>
          </p:cNvSpPr>
          <p:nvPr>
            <p:ph type="ftr" sz="quarter" idx="2"/>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14693" name="Rectangle 5">
            <a:extLst>
              <a:ext uri="{FF2B5EF4-FFF2-40B4-BE49-F238E27FC236}">
                <a16:creationId xmlns:a16="http://schemas.microsoft.com/office/drawing/2014/main" id="{993F0E9C-60D8-476E-8D2D-A380462C3D51}"/>
              </a:ext>
            </a:extLst>
          </p:cNvPr>
          <p:cNvSpPr>
            <a:spLocks noGrp="1" noChangeArrowheads="1"/>
          </p:cNvSpPr>
          <p:nvPr>
            <p:ph type="sldNum" sz="quarter" idx="3"/>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0311C0A6-6375-42FD-B288-1110F3F23F50}"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F6533684-1E1E-4FD3-814B-EBEF294E5DDF}"/>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04451" name="Rectangle 3">
            <a:extLst>
              <a:ext uri="{FF2B5EF4-FFF2-40B4-BE49-F238E27FC236}">
                <a16:creationId xmlns:a16="http://schemas.microsoft.com/office/drawing/2014/main" id="{35337F5A-94D3-4353-9D7E-2A6257FF8263}"/>
              </a:ext>
            </a:extLst>
          </p:cNvPr>
          <p:cNvSpPr>
            <a:spLocks noGrp="1" noChangeArrowheads="1"/>
          </p:cNvSpPr>
          <p:nvPr>
            <p:ph type="dt"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5124" name="Rectangle 4">
            <a:extLst>
              <a:ext uri="{FF2B5EF4-FFF2-40B4-BE49-F238E27FC236}">
                <a16:creationId xmlns:a16="http://schemas.microsoft.com/office/drawing/2014/main" id="{49C0443D-481B-4838-9B75-DC0F8EC21968}"/>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a:extLst>
              <a:ext uri="{FF2B5EF4-FFF2-40B4-BE49-F238E27FC236}">
                <a16:creationId xmlns:a16="http://schemas.microsoft.com/office/drawing/2014/main" id="{2349E500-ED40-487C-93AA-93EAC7463355}"/>
              </a:ext>
            </a:extLst>
          </p:cNvPr>
          <p:cNvSpPr>
            <a:spLocks noGrp="1" noChangeArrowheads="1"/>
          </p:cNvSpPr>
          <p:nvPr>
            <p:ph type="body" sz="quarter" idx="3"/>
          </p:nvPr>
        </p:nvSpPr>
        <p:spPr bwMode="auto">
          <a:xfrm>
            <a:off x="731838" y="4560888"/>
            <a:ext cx="5851525" cy="43195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4454" name="Rectangle 6">
            <a:extLst>
              <a:ext uri="{FF2B5EF4-FFF2-40B4-BE49-F238E27FC236}">
                <a16:creationId xmlns:a16="http://schemas.microsoft.com/office/drawing/2014/main" id="{68ADAA89-A44A-4793-BCA3-F4F7B3389471}"/>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04455" name="Rectangle 7">
            <a:extLst>
              <a:ext uri="{FF2B5EF4-FFF2-40B4-BE49-F238E27FC236}">
                <a16:creationId xmlns:a16="http://schemas.microsoft.com/office/drawing/2014/main" id="{AFF85402-29CB-4406-9616-03A0AC1E6455}"/>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68E227-FCEA-415B-A432-F734C5AF015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76B403A-1DF7-45C8-8F88-4A3E96BDB6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F7DD108-90E1-4241-A44A-8FC15DFE8ACD}" type="slidenum">
              <a:rPr lang="en-GB" altLang="en-US" smtClean="0"/>
              <a:pPr/>
              <a:t>2</a:t>
            </a:fld>
            <a:endParaRPr lang="en-GB" altLang="en-US"/>
          </a:p>
        </p:txBody>
      </p:sp>
      <p:sp>
        <p:nvSpPr>
          <p:cNvPr id="8195" name="Rectangle 2">
            <a:extLst>
              <a:ext uri="{FF2B5EF4-FFF2-40B4-BE49-F238E27FC236}">
                <a16:creationId xmlns:a16="http://schemas.microsoft.com/office/drawing/2014/main" id="{A73E9F94-F634-449E-9C5A-135E6A6DC6C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6475B4A-86AC-482D-87D7-C3794369DFC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F02ADD89-56C7-466E-816A-9D326E56493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1E83240-25C7-4543-91D5-200F229C7244}" type="slidenum">
              <a:rPr lang="en-GB" altLang="en-US" smtClean="0"/>
              <a:pPr/>
              <a:t>13</a:t>
            </a:fld>
            <a:endParaRPr lang="en-GB" altLang="en-US"/>
          </a:p>
        </p:txBody>
      </p:sp>
      <p:sp>
        <p:nvSpPr>
          <p:cNvPr id="20483" name="Rectangle 2">
            <a:extLst>
              <a:ext uri="{FF2B5EF4-FFF2-40B4-BE49-F238E27FC236}">
                <a16:creationId xmlns:a16="http://schemas.microsoft.com/office/drawing/2014/main" id="{68F24955-5BC4-45A2-8E5D-657E489DAFA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842217A6-42B7-4A8C-A69B-6006AA3CFB5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b="1" u="sng" dirty="0">
                <a:latin typeface="Arial" panose="020B0604020202020204" pitchFamily="34" charset="0"/>
                <a:cs typeface="Arial" panose="020B0604020202020204" pitchFamily="34" charset="0"/>
              </a:rPr>
              <a:t>Respect for People,</a:t>
            </a:r>
            <a:r>
              <a:rPr lang="en-IE" altLang="en-US" dirty="0">
                <a:latin typeface="Arial" panose="020B0604020202020204" pitchFamily="34" charset="0"/>
                <a:cs typeface="Arial" panose="020B0604020202020204" pitchFamily="34" charset="0"/>
              </a:rPr>
              <a:t> includes all people touched by Toyota i.e. employees, customers, investors, suppliers, dealers, the community in which Toyota operates and society at large.</a:t>
            </a:r>
          </a:p>
          <a:p>
            <a:pPr eaLnBrk="1" hangingPunct="1"/>
            <a:endParaRPr lang="en-IE" altLang="en-US" dirty="0">
              <a:latin typeface="Arial" panose="020B0604020202020204" pitchFamily="34" charset="0"/>
              <a:cs typeface="Arial" panose="020B0604020202020204" pitchFamily="34" charset="0"/>
            </a:endParaRPr>
          </a:p>
          <a:p>
            <a:pPr eaLnBrk="1" hangingPunct="1"/>
            <a:r>
              <a:rPr lang="en-IE" altLang="en-US" b="1" u="sng" dirty="0">
                <a:latin typeface="Arial" panose="020B0604020202020204" pitchFamily="34" charset="0"/>
                <a:cs typeface="Arial" panose="020B0604020202020204" pitchFamily="34" charset="0"/>
              </a:rPr>
              <a:t>Continuous Improvement</a:t>
            </a:r>
            <a:r>
              <a:rPr lang="en-IE" altLang="en-US" dirty="0">
                <a:latin typeface="Arial" panose="020B0604020202020204" pitchFamily="34" charset="0"/>
                <a:cs typeface="Arial" panose="020B0604020202020204" pitchFamily="34" charset="0"/>
              </a:rPr>
              <a:t> This is the secret of growth from a small loom manufacturer to becoming a “global powerhouse.”  </a:t>
            </a:r>
          </a:p>
          <a:p>
            <a:pPr eaLnBrk="1" hangingPunct="1"/>
            <a:r>
              <a:rPr lang="en-IE" altLang="en-US" dirty="0">
                <a:latin typeface="Arial" panose="020B0604020202020204" pitchFamily="34" charset="0"/>
                <a:cs typeface="Arial" panose="020B0604020202020204" pitchFamily="34" charset="0"/>
              </a:rPr>
              <a:t>	Never satisfied – always striving to improve by “putting forth our best ideas and efforts.”</a:t>
            </a:r>
            <a:endParaRPr lang="en-IE" altLang="en-US" b="1" u="sng" dirty="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F9F0EEA-7C12-48F2-9DE2-50F7089A70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2F6F9498-184A-400F-BC52-87A844ED3F67}" type="slidenum">
              <a:rPr lang="en-GB" altLang="en-US" smtClean="0"/>
              <a:pPr/>
              <a:t>14</a:t>
            </a:fld>
            <a:endParaRPr lang="en-GB" altLang="en-US"/>
          </a:p>
        </p:txBody>
      </p:sp>
      <p:sp>
        <p:nvSpPr>
          <p:cNvPr id="22531" name="Rectangle 2">
            <a:extLst>
              <a:ext uri="{FF2B5EF4-FFF2-40B4-BE49-F238E27FC236}">
                <a16:creationId xmlns:a16="http://schemas.microsoft.com/office/drawing/2014/main" id="{FBB89715-4949-4EB8-973F-3A121BF9B772}"/>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CF1A498-BA80-43A7-B213-BA746536639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dirty="0">
                <a:latin typeface="Arial" panose="020B0604020202020204" pitchFamily="34" charset="0"/>
                <a:cs typeface="Arial" panose="020B0604020202020204" pitchFamily="34" charset="0"/>
              </a:rPr>
              <a:t>Now that we had a tour of a Factory of the Future, you can appreciate the amount and type of culture change that is required by </a:t>
            </a:r>
            <a:r>
              <a:rPr lang="en-IE" altLang="en-US" b="1" dirty="0">
                <a:latin typeface="Arial" panose="020B0604020202020204" pitchFamily="34" charset="0"/>
                <a:cs typeface="Arial" panose="020B0604020202020204" pitchFamily="34" charset="0"/>
              </a:rPr>
              <a:t>EVERYBODY</a:t>
            </a:r>
            <a:r>
              <a:rPr lang="en-IE" altLang="en-US" dirty="0">
                <a:latin typeface="Arial" panose="020B0604020202020204" pitchFamily="34" charset="0"/>
                <a:cs typeface="Arial" panose="020B0604020202020204" pitchFamily="34" charset="0"/>
              </a:rPr>
              <a:t> to create such a Factory of the Future.</a:t>
            </a:r>
          </a:p>
          <a:p>
            <a:pPr eaLnBrk="1" hangingPunct="1"/>
            <a:endParaRPr lang="en-IE"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13C53AF-8334-46F3-96CB-4C23D4CA39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D441280B-48BC-4FC9-B836-6B627D69B544}" type="slidenum">
              <a:rPr lang="en-GB" altLang="en-US" smtClean="0"/>
              <a:pPr/>
              <a:t>15</a:t>
            </a:fld>
            <a:endParaRPr lang="en-GB" altLang="en-US"/>
          </a:p>
        </p:txBody>
      </p:sp>
      <p:sp>
        <p:nvSpPr>
          <p:cNvPr id="24579" name="Rectangle 2">
            <a:extLst>
              <a:ext uri="{FF2B5EF4-FFF2-40B4-BE49-F238E27FC236}">
                <a16:creationId xmlns:a16="http://schemas.microsoft.com/office/drawing/2014/main" id="{BE438FD0-57CD-492C-8D0F-AF3657D8A3F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5D00E89B-0E9B-47D2-A0B7-DBF807AD5CA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So……</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How do we create “a participative culture, where management and staff work </a:t>
            </a:r>
            <a:r>
              <a:rPr lang="en-IE" altLang="en-US" u="sng">
                <a:latin typeface="Arial" panose="020B0604020202020204" pitchFamily="34" charset="0"/>
                <a:cs typeface="Arial" panose="020B0604020202020204" pitchFamily="34" charset="0"/>
              </a:rPr>
              <a:t>collectively</a:t>
            </a:r>
            <a:r>
              <a:rPr lang="en-IE" altLang="en-US">
                <a:latin typeface="Arial" panose="020B0604020202020204" pitchFamily="34" charset="0"/>
                <a:cs typeface="Arial" panose="020B0604020202020204" pitchFamily="34" charset="0"/>
              </a:rPr>
              <a:t> to ensure the success and longer term sustainability of the firm to the benefit of all!?”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C36C61A-A36F-4338-BC5B-DB8660FD9D4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56AB3950-6DDA-4F52-AC7D-10CC6355294D}" type="slidenum">
              <a:rPr lang="en-GB" altLang="en-US" smtClean="0"/>
              <a:pPr/>
              <a:t>16</a:t>
            </a:fld>
            <a:endParaRPr lang="en-GB" altLang="en-US"/>
          </a:p>
        </p:txBody>
      </p:sp>
      <p:sp>
        <p:nvSpPr>
          <p:cNvPr id="26627" name="Rectangle 2">
            <a:extLst>
              <a:ext uri="{FF2B5EF4-FFF2-40B4-BE49-F238E27FC236}">
                <a16:creationId xmlns:a16="http://schemas.microsoft.com/office/drawing/2014/main" id="{89B913F4-7A2F-46C3-B727-0A438105C21E}"/>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F09FBBC0-3593-4943-90BB-E10E14FFA19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41300" indent="-241300" eaLnBrk="1" hangingPunct="1"/>
            <a:r>
              <a:rPr lang="en-IE" altLang="en-US">
                <a:latin typeface="Arial" panose="020B0604020202020204" pitchFamily="34" charset="0"/>
                <a:cs typeface="Arial" panose="020B0604020202020204" pitchFamily="34" charset="0"/>
              </a:rPr>
              <a:t>Let me show you some of the work we have been doing in moving towards this type of futuristic structure.  </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When major change is to be implemented, there are 3 options available:</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Rational discussion – rarely works</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Power – Insertion of change, pushed downwards ↓into the organisation – most commonly used</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Hearts &amp; Minds – requires real leadership, persuasion and education</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Source: “Why</a:t>
            </a:r>
            <a:r>
              <a:rPr lang="en-US" altLang="en-US">
                <a:solidFill>
                  <a:srgbClr val="000000"/>
                </a:solidFill>
                <a:latin typeface="Arial" panose="020B0604020202020204" pitchFamily="34" charset="0"/>
                <a:cs typeface="Arial" panose="020B0604020202020204" pitchFamily="34" charset="0"/>
              </a:rPr>
              <a:t> Your Corporate Culture Change Isn't Working and What to Do about It”.. Michael Ward Gower Publishing UK 1995)</a:t>
            </a:r>
          </a:p>
          <a:p>
            <a:pPr marL="241300" indent="-241300" eaLnBrk="1" hangingPunct="1">
              <a:buFontTx/>
              <a:buAutoNum type="arabicPeriod"/>
            </a:pPr>
            <a:endParaRPr lang="en-US" altLang="en-US">
              <a:solidFill>
                <a:srgbClr val="000000"/>
              </a:solidFill>
              <a:latin typeface="Arial" panose="020B0604020202020204" pitchFamily="34" charset="0"/>
              <a:cs typeface="Arial" panose="020B0604020202020204" pitchFamily="34" charset="0"/>
            </a:endParaRPr>
          </a:p>
          <a:p>
            <a:pPr marL="241300" indent="-241300" eaLnBrk="1" hangingPunct="1"/>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71BA267-C0D9-4203-8634-540A864A53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53B48A7E-CC71-45D9-AEEB-92119377FAE7}" type="slidenum">
              <a:rPr lang="en-GB" altLang="en-US" smtClean="0"/>
              <a:pPr/>
              <a:t>17</a:t>
            </a:fld>
            <a:endParaRPr lang="en-GB" altLang="en-US"/>
          </a:p>
        </p:txBody>
      </p:sp>
      <p:sp>
        <p:nvSpPr>
          <p:cNvPr id="28675" name="Rectangle 2">
            <a:extLst>
              <a:ext uri="{FF2B5EF4-FFF2-40B4-BE49-F238E27FC236}">
                <a16:creationId xmlns:a16="http://schemas.microsoft.com/office/drawing/2014/main" id="{CB495BAB-C920-485B-9BE4-34619A24F0E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0ACB8EBC-C236-4FC9-A68C-8FBFA92E3E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41300" indent="-241300" eaLnBrk="1" hangingPunct="1"/>
            <a:r>
              <a:rPr lang="en-US" altLang="en-US">
                <a:solidFill>
                  <a:srgbClr val="000000"/>
                </a:solidFill>
                <a:latin typeface="Arial" panose="020B0604020202020204" pitchFamily="34" charset="0"/>
                <a:cs typeface="Arial" panose="020B0604020202020204" pitchFamily="34" charset="0"/>
              </a:rPr>
              <a:t>Our model draws on </a:t>
            </a:r>
            <a:r>
              <a:rPr lang="en-US" altLang="en-US" b="1" u="sng">
                <a:solidFill>
                  <a:srgbClr val="000000"/>
                </a:solidFill>
                <a:latin typeface="Arial" panose="020B0604020202020204" pitchFamily="34" charset="0"/>
                <a:cs typeface="Arial" panose="020B0604020202020204" pitchFamily="34" charset="0"/>
              </a:rPr>
              <a:t>EACH</a:t>
            </a:r>
            <a:r>
              <a:rPr lang="en-US" altLang="en-US">
                <a:solidFill>
                  <a:srgbClr val="000000"/>
                </a:solidFill>
                <a:latin typeface="Arial" panose="020B0604020202020204" pitchFamily="34" charset="0"/>
                <a:cs typeface="Arial" panose="020B0604020202020204" pitchFamily="34" charset="0"/>
              </a:rPr>
              <a:t> of the above:</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Rational Discussion provides the context</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Power – both directions – pull from the top and push from the bottom </a:t>
            </a:r>
          </a:p>
          <a:p>
            <a:pPr marL="241300" indent="-241300" eaLnBrk="1" hangingPunct="1">
              <a:buFontTx/>
              <a:buChar char="•"/>
            </a:pPr>
            <a:r>
              <a:rPr lang="en-IE" altLang="en-US">
                <a:latin typeface="Arial" panose="020B0604020202020204" pitchFamily="34" charset="0"/>
                <a:cs typeface="Arial" panose="020B0604020202020204" pitchFamily="34" charset="0"/>
              </a:rPr>
              <a:t>Hearts &amp; Minds – given </a:t>
            </a:r>
            <a:r>
              <a:rPr lang="en-US" altLang="en-US">
                <a:solidFill>
                  <a:srgbClr val="000000"/>
                </a:solidFill>
                <a:latin typeface="Arial" panose="020B0604020202020204" pitchFamily="34" charset="0"/>
                <a:cs typeface="Arial" panose="020B0604020202020204" pitchFamily="34" charset="0"/>
              </a:rPr>
              <a:t>freely through agreeing a vision and providing leadership to achieve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4F47D09-2C71-41ED-9E81-A0AF4AAE55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4B3558F5-C171-4C2A-9F69-2FB9D77AAC4D}" type="slidenum">
              <a:rPr lang="en-GB" altLang="en-US" smtClean="0"/>
              <a:pPr/>
              <a:t>18</a:t>
            </a:fld>
            <a:endParaRPr lang="en-GB" altLang="en-US"/>
          </a:p>
        </p:txBody>
      </p:sp>
      <p:sp>
        <p:nvSpPr>
          <p:cNvPr id="30723" name="Rectangle 2">
            <a:extLst>
              <a:ext uri="{FF2B5EF4-FFF2-40B4-BE49-F238E27FC236}">
                <a16:creationId xmlns:a16="http://schemas.microsoft.com/office/drawing/2014/main" id="{DFA5819B-1BE6-4A5F-9F41-80110D80D967}"/>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3E5DADE4-0CFC-44F3-97AF-165EA9AB575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solidFill>
                  <a:srgbClr val="000000"/>
                </a:solidFill>
                <a:latin typeface="Arial" panose="020B0604020202020204" pitchFamily="34" charset="0"/>
                <a:cs typeface="Arial" panose="020B0604020202020204" pitchFamily="34" charset="0"/>
              </a:rPr>
              <a:t>Our Model</a:t>
            </a:r>
          </a:p>
          <a:p>
            <a:pPr eaLnBrk="1" hangingPunct="1"/>
            <a:r>
              <a:rPr lang="en-US" altLang="en-US" b="1">
                <a:solidFill>
                  <a:srgbClr val="000000"/>
                </a:solidFill>
                <a:latin typeface="Arial" panose="020B0604020202020204" pitchFamily="34" charset="0"/>
                <a:cs typeface="Arial" panose="020B0604020202020204" pitchFamily="34" charset="0"/>
              </a:rPr>
              <a:t>1.Formation of Joint Union Management Steering Group (JUMSG)</a:t>
            </a:r>
          </a:p>
          <a:p>
            <a:pPr eaLnBrk="1" hangingPunct="1"/>
            <a:r>
              <a:rPr lang="en-US" altLang="en-US">
                <a:solidFill>
                  <a:srgbClr val="000000"/>
                </a:solidFill>
                <a:latin typeface="Arial" panose="020B0604020202020204" pitchFamily="34" charset="0"/>
                <a:cs typeface="Arial" panose="020B0604020202020204" pitchFamily="34" charset="0"/>
              </a:rPr>
              <a:t>- Consists of influencers &amp; leaders</a:t>
            </a:r>
            <a:endParaRPr lang="en-US" altLang="en-US">
              <a:latin typeface="Arial" panose="020B0604020202020204" pitchFamily="34" charset="0"/>
              <a:cs typeface="Arial" panose="020B0604020202020204" pitchFamily="34" charset="0"/>
            </a:endParaRPr>
          </a:p>
          <a:p>
            <a:pPr eaLnBrk="1" hangingPunct="1"/>
            <a:r>
              <a:rPr lang="en-US" altLang="en-US" b="1">
                <a:solidFill>
                  <a:srgbClr val="000000"/>
                </a:solidFill>
                <a:latin typeface="Arial" panose="020B0604020202020204" pitchFamily="34" charset="0"/>
                <a:cs typeface="Arial" panose="020B0604020202020204" pitchFamily="34" charset="0"/>
              </a:rPr>
              <a:t>2.Completion of Team Training together:</a:t>
            </a:r>
          </a:p>
          <a:p>
            <a:pPr eaLnBrk="1" hangingPunct="1"/>
            <a:r>
              <a:rPr lang="en-US" altLang="en-US">
                <a:solidFill>
                  <a:srgbClr val="000000"/>
                </a:solidFill>
                <a:latin typeface="Arial" panose="020B0604020202020204" pitchFamily="34" charset="0"/>
                <a:cs typeface="Arial" panose="020B0604020202020204" pitchFamily="34" charset="0"/>
              </a:rPr>
              <a:t>(FETAC G20034 – Level 5)</a:t>
            </a:r>
          </a:p>
          <a:p>
            <a:pPr eaLnBrk="1" hangingPunct="1"/>
            <a:r>
              <a:rPr lang="en-IE" altLang="en-US">
                <a:solidFill>
                  <a:srgbClr val="000000"/>
                </a:solidFill>
                <a:latin typeface="Arial" panose="020B0604020202020204" pitchFamily="34" charset="0"/>
                <a:cs typeface="Arial" panose="020B0604020202020204" pitchFamily="34" charset="0"/>
              </a:rPr>
              <a:t>Joint </a:t>
            </a:r>
            <a:r>
              <a:rPr lang="en-US" altLang="en-US">
                <a:solidFill>
                  <a:srgbClr val="000000"/>
                </a:solidFill>
                <a:latin typeface="Arial" panose="020B0604020202020204" pitchFamily="34" charset="0"/>
                <a:cs typeface="Arial" panose="020B0604020202020204" pitchFamily="34" charset="0"/>
              </a:rPr>
              <a:t>Development of:</a:t>
            </a:r>
          </a:p>
          <a:p>
            <a:pPr eaLnBrk="1" hangingPunct="1"/>
            <a:r>
              <a:rPr lang="en-US" altLang="en-US">
                <a:solidFill>
                  <a:schemeClr val="tx2"/>
                </a:solidFill>
                <a:latin typeface="Arial" panose="020B0604020202020204" pitchFamily="34" charset="0"/>
                <a:cs typeface="Arial" panose="020B0604020202020204" pitchFamily="34" charset="0"/>
              </a:rPr>
              <a:t>-Terms of Reference</a:t>
            </a:r>
          </a:p>
          <a:p>
            <a:pPr eaLnBrk="1" hangingPunct="1"/>
            <a:r>
              <a:rPr lang="en-US" altLang="en-US">
                <a:solidFill>
                  <a:schemeClr val="tx2"/>
                </a:solidFill>
                <a:latin typeface="Arial" panose="020B0604020202020204" pitchFamily="34" charset="0"/>
                <a:cs typeface="Arial" panose="020B0604020202020204" pitchFamily="34" charset="0"/>
              </a:rPr>
              <a:t>-Ground Rules</a:t>
            </a:r>
          </a:p>
          <a:p>
            <a:pPr eaLnBrk="1" hangingPunct="1"/>
            <a:r>
              <a:rPr lang="en-US" altLang="en-US">
                <a:solidFill>
                  <a:schemeClr val="tx2"/>
                </a:solidFill>
                <a:latin typeface="Arial" panose="020B0604020202020204" pitchFamily="34" charset="0"/>
                <a:cs typeface="Arial" panose="020B0604020202020204" pitchFamily="34" charset="0"/>
              </a:rPr>
              <a:t>-Where we are now?</a:t>
            </a:r>
          </a:p>
          <a:p>
            <a:pPr eaLnBrk="1" hangingPunct="1"/>
            <a:r>
              <a:rPr lang="en-US" altLang="en-US">
                <a:solidFill>
                  <a:schemeClr val="tx2"/>
                </a:solidFill>
                <a:latin typeface="Arial" panose="020B0604020202020204" pitchFamily="34" charset="0"/>
                <a:cs typeface="Arial" panose="020B0604020202020204" pitchFamily="34" charset="0"/>
              </a:rPr>
              <a:t>-Vision for the future (Where we all want to be?) (Glimpse of the Factory of the Future)</a:t>
            </a:r>
          </a:p>
          <a:p>
            <a:pPr eaLnBrk="1" hangingPunct="1"/>
            <a:r>
              <a:rPr lang="en-US" altLang="en-US">
                <a:solidFill>
                  <a:schemeClr val="tx2"/>
                </a:solidFill>
                <a:latin typeface="Arial" panose="020B0604020202020204" pitchFamily="34" charset="0"/>
                <a:cs typeface="Arial" panose="020B0604020202020204" pitchFamily="34" charset="0"/>
              </a:rPr>
              <a:t>-Communication Plan to raise awareness of everybody in the factory</a:t>
            </a:r>
          </a:p>
          <a:p>
            <a:pPr eaLnBrk="1" hangingPunct="1"/>
            <a:r>
              <a:rPr lang="en-US" altLang="en-US">
                <a:solidFill>
                  <a:schemeClr val="tx2"/>
                </a:solidFill>
                <a:latin typeface="Arial" panose="020B0604020202020204" pitchFamily="34" charset="0"/>
                <a:cs typeface="Arial" panose="020B0604020202020204" pitchFamily="34" charset="0"/>
              </a:rPr>
              <a:t>-Preliminary “Roadmap” to achieve vision, includes schedule of training for entire workforce</a:t>
            </a:r>
          </a:p>
          <a:p>
            <a:pPr eaLnBrk="1" hangingPunct="1"/>
            <a:r>
              <a:rPr lang="en-US" altLang="en-US">
                <a:solidFill>
                  <a:schemeClr val="tx2"/>
                </a:solidFill>
                <a:latin typeface="Arial" panose="020B0604020202020204" pitchFamily="34" charset="0"/>
                <a:cs typeface="Arial" panose="020B0604020202020204" pitchFamily="34" charset="0"/>
              </a:rPr>
              <a:t>-Ability to work together in a new meaningful &amp; constructive fashion</a:t>
            </a:r>
          </a:p>
          <a:p>
            <a:pPr eaLnBrk="1" hangingPunct="1"/>
            <a:r>
              <a:rPr lang="en-US" altLang="en-US">
                <a:solidFill>
                  <a:schemeClr val="tx2"/>
                </a:solidFill>
                <a:latin typeface="Arial" panose="020B0604020202020204" pitchFamily="34" charset="0"/>
                <a:cs typeface="Arial" panose="020B0604020202020204" pitchFamily="34" charset="0"/>
              </a:rPr>
              <a:t>-”Win/Win” Philosophy</a:t>
            </a:r>
          </a:p>
          <a:p>
            <a:pPr eaLnBrk="1" hangingPunct="1"/>
            <a:r>
              <a:rPr lang="en-IE" altLang="en-US" b="1">
                <a:solidFill>
                  <a:srgbClr val="000000"/>
                </a:solidFill>
                <a:latin typeface="Arial" panose="020B0604020202020204" pitchFamily="34" charset="0"/>
                <a:cs typeface="Arial" panose="020B0604020202020204" pitchFamily="34" charset="0"/>
              </a:rPr>
              <a:t>3.</a:t>
            </a:r>
            <a:r>
              <a:rPr lang="en-US" altLang="en-US" b="1">
                <a:solidFill>
                  <a:srgbClr val="000000"/>
                </a:solidFill>
                <a:latin typeface="Arial" panose="020B0604020202020204" pitchFamily="34" charset="0"/>
                <a:cs typeface="Arial" panose="020B0604020202020204" pitchFamily="34" charset="0"/>
              </a:rPr>
              <a:t>Continuous Monitoring &amp; Support by JUMSG</a:t>
            </a:r>
          </a:p>
          <a:p>
            <a:pPr eaLnBrk="1" hangingPunct="1"/>
            <a:r>
              <a:rPr lang="en-US" altLang="en-US">
                <a:solidFill>
                  <a:srgbClr val="000000"/>
                </a:solidFill>
                <a:latin typeface="Arial" panose="020B0604020202020204" pitchFamily="34" charset="0"/>
                <a:cs typeface="Arial" panose="020B0604020202020204" pitchFamily="34" charset="0"/>
              </a:rPr>
              <a:t>-Determining timely corrective actions as required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E621F0F-7355-4792-B141-EA952168734C}"/>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653B81C1-8198-414F-B3E0-241F4D206B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IE" altLang="en-US" dirty="0">
                <a:latin typeface="Arial" panose="020B0604020202020204" pitchFamily="34" charset="0"/>
                <a:cs typeface="Arial" panose="020B0604020202020204" pitchFamily="34" charset="0"/>
              </a:rPr>
              <a:t>Joint Union-Management Partnership Process</a:t>
            </a:r>
          </a:p>
        </p:txBody>
      </p:sp>
      <p:sp>
        <p:nvSpPr>
          <p:cNvPr id="36868" name="Slide Number Placeholder 3">
            <a:extLst>
              <a:ext uri="{FF2B5EF4-FFF2-40B4-BE49-F238E27FC236}">
                <a16:creationId xmlns:a16="http://schemas.microsoft.com/office/drawing/2014/main" id="{562CE0D6-6464-4CD2-AC67-9DA7518AAAD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80D02F9C-9C06-4EC6-9B7F-DC8BEB7B7D9D}" type="slidenum">
              <a:rPr lang="en-GB" altLang="en-US" smtClean="0"/>
              <a:pPr/>
              <a:t>19</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4186E9A-BA55-41DD-9325-365744C7CF8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BB49511E-02E7-4E1D-AA15-2FBB01438997}" type="slidenum">
              <a:rPr lang="en-GB" altLang="en-US" smtClean="0"/>
              <a:pPr/>
              <a:t>20</a:t>
            </a:fld>
            <a:endParaRPr lang="en-GB" altLang="en-US"/>
          </a:p>
        </p:txBody>
      </p:sp>
      <p:sp>
        <p:nvSpPr>
          <p:cNvPr id="32771" name="Rectangle 2">
            <a:extLst>
              <a:ext uri="{FF2B5EF4-FFF2-40B4-BE49-F238E27FC236}">
                <a16:creationId xmlns:a16="http://schemas.microsoft.com/office/drawing/2014/main" id="{9646BF1D-2AE5-43C9-BF9A-D11725AFEFB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0CD4DBE-C444-456E-BB2E-8C40D6ED51E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solidFill>
                  <a:srgbClr val="000000"/>
                </a:solidFill>
                <a:latin typeface="Arial" panose="020B0604020202020204" pitchFamily="34" charset="0"/>
                <a:cs typeface="Arial" panose="020B0604020202020204" pitchFamily="34" charset="0"/>
              </a:rPr>
              <a:t>This model is already in place and delivering tangible results in several factories across the country. </a:t>
            </a:r>
          </a:p>
          <a:p>
            <a:pPr eaLnBrk="1" hangingPunct="1"/>
            <a:r>
              <a:rPr lang="en-US" altLang="en-US" dirty="0">
                <a:solidFill>
                  <a:srgbClr val="000000"/>
                </a:solidFill>
                <a:latin typeface="Arial" panose="020B0604020202020204" pitchFamily="34" charset="0"/>
                <a:cs typeface="Arial" panose="020B0604020202020204" pitchFamily="34" charset="0"/>
              </a:rPr>
              <a:t>Selection of Companies involved are:</a:t>
            </a:r>
          </a:p>
          <a:p>
            <a:pPr eaLnBrk="1" hangingPunct="1"/>
            <a:r>
              <a:rPr lang="en-US" altLang="en-US" dirty="0">
                <a:latin typeface="Arial" panose="020B0604020202020204" pitchFamily="34" charset="0"/>
                <a:cs typeface="Arial" panose="020B0604020202020204" pitchFamily="34" charset="0"/>
              </a:rPr>
              <a:t>- KIRCHHOFF Ireland Letterkenny</a:t>
            </a:r>
          </a:p>
          <a:p>
            <a:pPr eaLnBrk="1" hangingPunct="1"/>
            <a:r>
              <a:rPr lang="en-US" altLang="en-US" dirty="0">
                <a:latin typeface="Arial" panose="020B0604020202020204" pitchFamily="34" charset="0"/>
                <a:cs typeface="Arial" panose="020B0604020202020204" pitchFamily="34" charset="0"/>
              </a:rPr>
              <a:t>- LEO PHARMA, Crumlin Dublin 12</a:t>
            </a:r>
          </a:p>
          <a:p>
            <a:pPr eaLnBrk="1" hangingPunct="1"/>
            <a:r>
              <a:rPr lang="en-US" altLang="en-US" dirty="0">
                <a:latin typeface="Arial" panose="020B0604020202020204" pitchFamily="34" charset="0"/>
                <a:cs typeface="Arial" panose="020B0604020202020204" pitchFamily="34" charset="0"/>
              </a:rPr>
              <a:t>- KERRY FOODS Charleville Co Cork</a:t>
            </a:r>
          </a:p>
          <a:p>
            <a:pPr eaLnBrk="1" hangingPunct="1"/>
            <a:r>
              <a:rPr lang="en-US" altLang="en-US" dirty="0">
                <a:latin typeface="Arial" panose="020B0604020202020204" pitchFamily="34" charset="0"/>
                <a:cs typeface="Arial" panose="020B0604020202020204" pitchFamily="34" charset="0"/>
              </a:rPr>
              <a:t>- BECTON DICKINSON, Drogheda</a:t>
            </a:r>
          </a:p>
          <a:p>
            <a:pPr eaLnBrk="1" hangingPunct="1"/>
            <a:r>
              <a:rPr lang="en-US" altLang="en-US" dirty="0">
                <a:latin typeface="Arial" panose="020B0604020202020204" pitchFamily="34" charset="0"/>
                <a:cs typeface="Arial" panose="020B0604020202020204" pitchFamily="34" charset="0"/>
              </a:rPr>
              <a:t>- SAICA </a:t>
            </a:r>
            <a:r>
              <a:rPr lang="en-US" altLang="en-US" dirty="0" err="1">
                <a:latin typeface="Arial" panose="020B0604020202020204" pitchFamily="34" charset="0"/>
                <a:cs typeface="Arial" panose="020B0604020202020204" pitchFamily="34" charset="0"/>
              </a:rPr>
              <a:t>Ashbourne</a:t>
            </a:r>
            <a:r>
              <a:rPr lang="en-US" altLang="en-US" dirty="0">
                <a:latin typeface="Arial" panose="020B0604020202020204" pitchFamily="34" charset="0"/>
                <a:cs typeface="Arial" panose="020B0604020202020204" pitchFamily="34" charset="0"/>
              </a:rPr>
              <a:t>, Co. </a:t>
            </a:r>
            <a:r>
              <a:rPr lang="en-US" altLang="en-US" dirty="0" err="1">
                <a:latin typeface="Arial" panose="020B0604020202020204" pitchFamily="34" charset="0"/>
                <a:cs typeface="Arial" panose="020B0604020202020204" pitchFamily="34" charset="0"/>
              </a:rPr>
              <a:t>Meath</a:t>
            </a: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 THEO BENNING, Wexford</a:t>
            </a:r>
          </a:p>
          <a:p>
            <a:pPr eaLnBrk="1" hangingPunct="1"/>
            <a:r>
              <a:rPr lang="en-US" altLang="en-US" dirty="0">
                <a:latin typeface="Arial" panose="020B0604020202020204" pitchFamily="34" charset="0"/>
                <a:cs typeface="Arial" panose="020B0604020202020204" pitchFamily="34" charset="0"/>
              </a:rPr>
              <a:t>- WAVIN, Balbriggan, Co. Dublin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21</a:t>
            </a:fld>
            <a:endParaRPr lang="en-GB" altLang="en-US"/>
          </a:p>
        </p:txBody>
      </p:sp>
    </p:spTree>
    <p:extLst>
      <p:ext uri="{BB962C8B-B14F-4D97-AF65-F5344CB8AC3E}">
        <p14:creationId xmlns:p14="http://schemas.microsoft.com/office/powerpoint/2010/main" val="1699675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2FAA937-9842-4B76-9789-99A7865BF50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1859AE00-4540-40A3-ADFE-FE4A20B5F37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35844" name="Slide Number Placeholder 3">
            <a:extLst>
              <a:ext uri="{FF2B5EF4-FFF2-40B4-BE49-F238E27FC236}">
                <a16:creationId xmlns:a16="http://schemas.microsoft.com/office/drawing/2014/main" id="{1EA5C4D3-228C-4B5F-814C-9CEDCA3B1B8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01F60-A993-4C52-A662-68E509674287}" type="slidenum">
              <a:rPr lang="en-GB" altLang="en-US" smtClean="0"/>
              <a:pPr/>
              <a:t>22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3</a:t>
            </a:fld>
            <a:endParaRPr lang="en-GB" altLang="en-US"/>
          </a:p>
        </p:txBody>
      </p:sp>
    </p:spTree>
    <p:extLst>
      <p:ext uri="{BB962C8B-B14F-4D97-AF65-F5344CB8AC3E}">
        <p14:creationId xmlns:p14="http://schemas.microsoft.com/office/powerpoint/2010/main" val="3298799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2637A71-5F57-40E7-B5FD-D431E9930896}"/>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A3AB6041-25BD-4C37-A87F-F9DC6485CB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37892" name="Slide Number Placeholder 3">
            <a:extLst>
              <a:ext uri="{FF2B5EF4-FFF2-40B4-BE49-F238E27FC236}">
                <a16:creationId xmlns:a16="http://schemas.microsoft.com/office/drawing/2014/main" id="{8EF5FC5D-ECA0-446C-8714-25ADBAD57B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325E92-AB28-4A6D-9933-F9F587DD1DA8}" type="slidenum">
              <a:rPr lang="en-GB" altLang="en-US" smtClean="0"/>
              <a:pPr/>
              <a:t>23</a:t>
            </a:fld>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81DF04A-29BF-4CBC-8365-E32F745BD5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7C8AB40-CF87-447A-BD18-262C2E358878}" type="slidenum">
              <a:rPr lang="en-GB" altLang="en-US" smtClean="0"/>
              <a:pPr/>
              <a:t>24</a:t>
            </a:fld>
            <a:endParaRPr lang="en-GB" altLang="en-US"/>
          </a:p>
        </p:txBody>
      </p:sp>
      <p:sp>
        <p:nvSpPr>
          <p:cNvPr id="39939" name="Rectangle 2">
            <a:extLst>
              <a:ext uri="{FF2B5EF4-FFF2-40B4-BE49-F238E27FC236}">
                <a16:creationId xmlns:a16="http://schemas.microsoft.com/office/drawing/2014/main" id="{D3D01CBD-9786-44AA-8EE1-D96E1C7F79B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9D7ACB8-4007-4F34-AFB3-180669D9445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We at the IDEAS Institute believe we have developed a proven working model and would like to expand our activities to include:</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 Working with more companies to retain/ sustain manufacturing in Ireland by encouraging innovation and creativity at all levels within factories.</a:t>
            </a:r>
          </a:p>
          <a:p>
            <a:pPr eaLnBrk="1" hangingPunct="1"/>
            <a:r>
              <a:rPr lang="en-IE" altLang="en-US">
                <a:latin typeface="Arial" panose="020B0604020202020204" pitchFamily="34" charset="0"/>
                <a:cs typeface="Arial" panose="020B0604020202020204" pitchFamily="34" charset="0"/>
              </a:rPr>
              <a:t>- Continuously improving our own existing skills, developing and using additional new and innovative tools/ techniques/ skills and knowledge.</a:t>
            </a:r>
          </a:p>
          <a:p>
            <a:pPr eaLnBrk="1" hangingPunct="1"/>
            <a:r>
              <a:rPr lang="en-IE" altLang="en-US">
                <a:latin typeface="Arial" panose="020B0604020202020204" pitchFamily="34" charset="0"/>
                <a:cs typeface="Arial" panose="020B0604020202020204" pitchFamily="34" charset="0"/>
              </a:rPr>
              <a:t>- Working with all stakeholders to explore and develop new frontiers in manufacturing.</a:t>
            </a:r>
          </a:p>
          <a:p>
            <a:pPr eaLnBrk="1" hangingPunct="1"/>
            <a:endParaRPr lang="en-GB" altLang="en-US" i="1">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1C16CAC-90F4-4A60-AE1F-0592B75F548D}"/>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09B31928-6474-4A2A-A103-DDAE290827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41988" name="Slide Number Placeholder 3">
            <a:extLst>
              <a:ext uri="{FF2B5EF4-FFF2-40B4-BE49-F238E27FC236}">
                <a16:creationId xmlns:a16="http://schemas.microsoft.com/office/drawing/2014/main" id="{5F9EA7C6-648B-44F8-8442-6D0B8422D98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C02837-3DB8-45FA-BE40-80AEB8F80149}" type="slidenum">
              <a:rPr lang="en-GB" altLang="en-US" smtClean="0"/>
              <a:pPr/>
              <a:t>25</a:t>
            </a:fld>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26</a:t>
            </a:fld>
            <a:endParaRPr lang="en-GB" altLang="en-US"/>
          </a:p>
        </p:txBody>
      </p:sp>
    </p:spTree>
    <p:extLst>
      <p:ext uri="{BB962C8B-B14F-4D97-AF65-F5344CB8AC3E}">
        <p14:creationId xmlns:p14="http://schemas.microsoft.com/office/powerpoint/2010/main" val="40950900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F451C63-66EB-41B0-8429-3C40010324D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C02D490-7CF9-44BC-9314-F3D20DCE3B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44036" name="Slide Number Placeholder 3">
            <a:extLst>
              <a:ext uri="{FF2B5EF4-FFF2-40B4-BE49-F238E27FC236}">
                <a16:creationId xmlns:a16="http://schemas.microsoft.com/office/drawing/2014/main" id="{3C3CF7A9-1D82-4D5F-BEE2-C219744F5F6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F03F3-804E-474B-AAAF-CFF9009D7185}" type="slidenum">
              <a:rPr lang="en-GB" altLang="en-US" smtClean="0"/>
              <a:pPr/>
              <a:t>27</a:t>
            </a:fld>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47348A1-B896-48F2-8664-E0DA1C0451A4}"/>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7ADC45A-5CC6-4BF5-8646-8F715DADB58F}"/>
              </a:ext>
            </a:extLst>
          </p:cNvPr>
          <p:cNvSpPr>
            <a:spLocks noGrp="1"/>
          </p:cNvSpPr>
          <p:nvPr>
            <p:ph type="body" idx="1"/>
          </p:nvPr>
        </p:nvSpPr>
        <p:spPr/>
        <p:txBody>
          <a:bodyPr/>
          <a:lstStyle/>
          <a:p>
            <a:pPr eaLnBrk="1" hangingPunct="1">
              <a:lnSpc>
                <a:spcPct val="80000"/>
              </a:lnSpc>
              <a:defRPr/>
            </a:pPr>
            <a:r>
              <a:rPr lang="en-US" b="1" dirty="0">
                <a:effectLst>
                  <a:outerShdw blurRad="38100" dist="38100" dir="2700000" algn="tl">
                    <a:srgbClr val="C0C0C0"/>
                  </a:outerShdw>
                </a:effectLst>
              </a:rPr>
              <a:t>Tony Murphy  </a:t>
            </a:r>
            <a:r>
              <a:rPr lang="en-US" dirty="0">
                <a:effectLst>
                  <a:outerShdw blurRad="38100" dist="38100" dir="2700000" algn="tl">
                    <a:srgbClr val="C0C0C0"/>
                  </a:outerShdw>
                </a:effectLst>
              </a:rPr>
              <a:t>MSc BA </a:t>
            </a:r>
            <a:r>
              <a:rPr lang="en-US" dirty="0" err="1">
                <a:effectLst>
                  <a:outerShdw blurRad="38100" dist="38100" dir="2700000" algn="tl">
                    <a:srgbClr val="C0C0C0"/>
                  </a:outerShdw>
                </a:effectLst>
              </a:rPr>
              <a:t>MIProdE</a:t>
            </a:r>
            <a:r>
              <a:rPr lang="en-US" dirty="0">
                <a:effectLst>
                  <a:outerShdw blurRad="38100" dist="38100" dir="2700000" algn="tl">
                    <a:srgbClr val="C0C0C0"/>
                  </a:outerShdw>
                </a:effectLst>
              </a:rPr>
              <a:t> MIITD</a:t>
            </a:r>
          </a:p>
          <a:p>
            <a:pPr eaLnBrk="1" hangingPunct="1">
              <a:defRPr/>
            </a:pPr>
            <a:endParaRPr lang="en-IE" dirty="0"/>
          </a:p>
        </p:txBody>
      </p:sp>
      <p:sp>
        <p:nvSpPr>
          <p:cNvPr id="47108" name="Slide Number Placeholder 3">
            <a:extLst>
              <a:ext uri="{FF2B5EF4-FFF2-40B4-BE49-F238E27FC236}">
                <a16:creationId xmlns:a16="http://schemas.microsoft.com/office/drawing/2014/main" id="{C0F11804-BE34-4C4C-9C07-B4EC2E32A04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D2284C1-425B-4566-BFD2-A746D3DBBC5D}" type="slidenum">
              <a:rPr lang="en-GB" altLang="en-US" smtClean="0"/>
              <a:pPr/>
              <a:t>28</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4</a:t>
            </a:fld>
            <a:endParaRPr lang="en-GB" altLang="en-US"/>
          </a:p>
        </p:txBody>
      </p:sp>
    </p:spTree>
    <p:extLst>
      <p:ext uri="{BB962C8B-B14F-4D97-AF65-F5344CB8AC3E}">
        <p14:creationId xmlns:p14="http://schemas.microsoft.com/office/powerpoint/2010/main" val="394672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5</a:t>
            </a:fld>
            <a:endParaRPr lang="en-GB" altLang="en-US"/>
          </a:p>
        </p:txBody>
      </p:sp>
    </p:spTree>
    <p:extLst>
      <p:ext uri="{BB962C8B-B14F-4D97-AF65-F5344CB8AC3E}">
        <p14:creationId xmlns:p14="http://schemas.microsoft.com/office/powerpoint/2010/main" val="201477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6</a:t>
            </a:fld>
            <a:endParaRPr lang="en-GB" altLang="en-US"/>
          </a:p>
        </p:txBody>
      </p:sp>
    </p:spTree>
    <p:extLst>
      <p:ext uri="{BB962C8B-B14F-4D97-AF65-F5344CB8AC3E}">
        <p14:creationId xmlns:p14="http://schemas.microsoft.com/office/powerpoint/2010/main" val="158587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7</a:t>
            </a:fld>
            <a:endParaRPr lang="en-GB" altLang="en-US"/>
          </a:p>
        </p:txBody>
      </p:sp>
    </p:spTree>
    <p:extLst>
      <p:ext uri="{BB962C8B-B14F-4D97-AF65-F5344CB8AC3E}">
        <p14:creationId xmlns:p14="http://schemas.microsoft.com/office/powerpoint/2010/main" val="2112658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9</a:t>
            </a:fld>
            <a:endParaRPr lang="en-GB" altLang="en-US"/>
          </a:p>
        </p:txBody>
      </p:sp>
    </p:spTree>
    <p:extLst>
      <p:ext uri="{BB962C8B-B14F-4D97-AF65-F5344CB8AC3E}">
        <p14:creationId xmlns:p14="http://schemas.microsoft.com/office/powerpoint/2010/main" val="2678002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C8CA6DC-9CBF-46E2-8DC8-9B0A7048D4D1}"/>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DC0ADA27-8A1A-4FFB-9BC2-03AB61607C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ltLang="en-US">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445E02B7-3DA5-4C87-9306-1CEA490E8C8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F7076C-3EC5-447F-B5D6-E4D0DDBF4BB4}" type="slidenum">
              <a:rPr lang="en-GB" altLang="en-US" smtClean="0"/>
              <a:pPr/>
              <a:t>10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D2BAF34-EF2B-4D17-9B45-5B12DC00B2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9E6DC85C-9372-4DC0-B197-277D53549B2A}" type="slidenum">
              <a:rPr lang="en-GB" altLang="en-US" smtClean="0"/>
              <a:pPr/>
              <a:t>12</a:t>
            </a:fld>
            <a:endParaRPr lang="en-GB" altLang="en-US"/>
          </a:p>
        </p:txBody>
      </p:sp>
      <p:sp>
        <p:nvSpPr>
          <p:cNvPr id="18435" name="Rectangle 2">
            <a:extLst>
              <a:ext uri="{FF2B5EF4-FFF2-40B4-BE49-F238E27FC236}">
                <a16:creationId xmlns:a16="http://schemas.microsoft.com/office/drawing/2014/main" id="{60EDE7A3-1D6A-4CC6-9312-6A8D880D53DC}"/>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F3CFD87-52EC-4075-BB43-B569724237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“Manufacturing is evolving and it will be different in the future – … High-value manufacturing activities in Ireland will be knowledge-intensive, capital-intensive and skills-intensive.  Successful firms will engage in developing a participative culture, where management and staff work collectively to ensure the success and longer term sustainability of the firm to the benefit of all.”</a:t>
            </a:r>
          </a:p>
          <a:p>
            <a:pPr eaLnBrk="1" hangingPunct="1"/>
            <a:r>
              <a:rPr lang="en-IE" altLang="en-US">
                <a:latin typeface="Arial" panose="020B0604020202020204" pitchFamily="34" charset="0"/>
                <a:cs typeface="Arial" panose="020B0604020202020204" pitchFamily="34" charset="0"/>
              </a:rPr>
              <a:t> (SOURCE: The Report of the High Level Group on Manufacturing – Towards 2016 – March 2008)</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3326A7A7-09C8-439A-9AE7-13E7007C860D}"/>
              </a:ext>
            </a:extLst>
          </p:cNvPr>
          <p:cNvSpPr txBox="1">
            <a:spLocks noChangeArrowheads="1"/>
          </p:cNvSpPr>
          <p:nvPr/>
        </p:nvSpPr>
        <p:spPr bwMode="auto">
          <a:xfrm>
            <a:off x="4178300" y="5957888"/>
            <a:ext cx="1308100" cy="519112"/>
          </a:xfrm>
          <a:prstGeom prst="rect">
            <a:avLst/>
          </a:prstGeom>
          <a:noFill/>
          <a:ln>
            <a:noFill/>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a:solidFill>
                  <a:schemeClr val="tx2"/>
                </a:solidFill>
                <a:latin typeface="Verdana" pitchFamily="34" charset="0"/>
              </a:rPr>
              <a:t>LOGO</a:t>
            </a:r>
          </a:p>
        </p:txBody>
      </p:sp>
      <p:sp>
        <p:nvSpPr>
          <p:cNvPr id="175106" name="Rectangle 2"/>
          <p:cNvSpPr>
            <a:spLocks noGrp="1" noChangeArrowheads="1"/>
          </p:cNvSpPr>
          <p:nvPr>
            <p:ph type="ctrTitle"/>
          </p:nvPr>
        </p:nvSpPr>
        <p:spPr bwMode="white">
          <a:xfrm>
            <a:off x="3048000" y="457200"/>
            <a:ext cx="5867400" cy="1752600"/>
          </a:xfrm>
        </p:spPr>
        <p:txBody>
          <a:bodyPr/>
          <a:lstStyle>
            <a:lvl1pPr>
              <a:defRPr/>
            </a:lvl1pPr>
          </a:lstStyle>
          <a:p>
            <a:pPr lvl="0"/>
            <a:r>
              <a:rPr lang="en-US" noProof="0"/>
              <a:t>Click to edit Master title style</a:t>
            </a:r>
          </a:p>
        </p:txBody>
      </p:sp>
      <p:sp>
        <p:nvSpPr>
          <p:cNvPr id="175107" name="Rectangle 3"/>
          <p:cNvSpPr>
            <a:spLocks noGrp="1" noChangeArrowheads="1"/>
          </p:cNvSpPr>
          <p:nvPr>
            <p:ph type="subTitle" idx="1"/>
          </p:nvPr>
        </p:nvSpPr>
        <p:spPr bwMode="white">
          <a:xfrm>
            <a:off x="990600" y="4953000"/>
            <a:ext cx="7315200" cy="3810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45719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E2EADCDE-14C0-4B82-A92C-09621A77CB77}"/>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85BE3373-B438-45A8-A591-BCD585F75E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3610B18A-4F4D-4FCF-98D6-0F6423710E7A}"/>
              </a:ext>
            </a:extLst>
          </p:cNvPr>
          <p:cNvSpPr>
            <a:spLocks noGrp="1" noChangeArrowheads="1"/>
          </p:cNvSpPr>
          <p:nvPr>
            <p:ph type="sldNum" sz="quarter" idx="12"/>
          </p:nvPr>
        </p:nvSpPr>
        <p:spPr>
          <a:ln/>
        </p:spPr>
        <p:txBody>
          <a:bodyPr/>
          <a:lstStyle>
            <a:lvl1pPr>
              <a:defRPr/>
            </a:lvl1pPr>
          </a:lstStyle>
          <a:p>
            <a:pPr>
              <a:defRPr/>
            </a:pPr>
            <a:fld id="{519B0CC6-2E60-44B7-9F77-F2815249FB77}" type="slidenum">
              <a:rPr lang="en-US" altLang="en-US"/>
              <a:pPr>
                <a:defRPr/>
              </a:pPr>
              <a:t>‹#›</a:t>
            </a:fld>
            <a:endParaRPr lang="en-US" altLang="en-US"/>
          </a:p>
        </p:txBody>
      </p:sp>
    </p:spTree>
    <p:extLst>
      <p:ext uri="{BB962C8B-B14F-4D97-AF65-F5344CB8AC3E}">
        <p14:creationId xmlns:p14="http://schemas.microsoft.com/office/powerpoint/2010/main" val="56637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8635F861-E4C0-4080-AFBA-C71EA1C8460F}"/>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5590C924-76A6-4C3F-A0E2-27A071AA2F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7711621B-8F8C-45F3-85DB-9363B016DDBA}"/>
              </a:ext>
            </a:extLst>
          </p:cNvPr>
          <p:cNvSpPr>
            <a:spLocks noGrp="1" noChangeArrowheads="1"/>
          </p:cNvSpPr>
          <p:nvPr>
            <p:ph type="sldNum" sz="quarter" idx="12"/>
          </p:nvPr>
        </p:nvSpPr>
        <p:spPr>
          <a:ln/>
        </p:spPr>
        <p:txBody>
          <a:bodyPr/>
          <a:lstStyle>
            <a:lvl1pPr>
              <a:defRPr/>
            </a:lvl1pPr>
          </a:lstStyle>
          <a:p>
            <a:pPr>
              <a:defRPr/>
            </a:pPr>
            <a:fld id="{F03FC8B7-6D2C-4556-BBC1-6607A6146683}" type="slidenum">
              <a:rPr lang="en-US" altLang="en-US"/>
              <a:pPr>
                <a:defRPr/>
              </a:pPr>
              <a:t>‹#›</a:t>
            </a:fld>
            <a:endParaRPr lang="en-US" altLang="en-US"/>
          </a:p>
        </p:txBody>
      </p:sp>
    </p:spTree>
    <p:extLst>
      <p:ext uri="{BB962C8B-B14F-4D97-AF65-F5344CB8AC3E}">
        <p14:creationId xmlns:p14="http://schemas.microsoft.com/office/powerpoint/2010/main" val="182684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3" name="Rectangle 4">
            <a:extLst>
              <a:ext uri="{FF2B5EF4-FFF2-40B4-BE49-F238E27FC236}">
                <a16:creationId xmlns:a16="http://schemas.microsoft.com/office/drawing/2014/main" id="{8EFB7BE3-43F2-4024-BE5B-78DE1125699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id="{484715E3-C4BC-447C-B6C5-7FC7312818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id="{07E5C8A8-C917-4098-829F-D54AD31D1614}"/>
              </a:ext>
            </a:extLst>
          </p:cNvPr>
          <p:cNvSpPr>
            <a:spLocks noGrp="1" noChangeArrowheads="1"/>
          </p:cNvSpPr>
          <p:nvPr>
            <p:ph type="sldNum" sz="quarter" idx="12"/>
          </p:nvPr>
        </p:nvSpPr>
        <p:spPr>
          <a:ln/>
        </p:spPr>
        <p:txBody>
          <a:bodyPr/>
          <a:lstStyle>
            <a:lvl1pPr>
              <a:defRPr/>
            </a:lvl1pPr>
          </a:lstStyle>
          <a:p>
            <a:pPr>
              <a:defRPr/>
            </a:pPr>
            <a:fld id="{D6D4AC37-21B6-41BB-AD9F-170F6E49DB7B}" type="slidenum">
              <a:rPr lang="en-US" altLang="en-US"/>
              <a:pPr>
                <a:defRPr/>
              </a:pPr>
              <a:t>‹#›</a:t>
            </a:fld>
            <a:endParaRPr lang="en-US" altLang="en-US"/>
          </a:p>
        </p:txBody>
      </p:sp>
    </p:spTree>
    <p:extLst>
      <p:ext uri="{BB962C8B-B14F-4D97-AF65-F5344CB8AC3E}">
        <p14:creationId xmlns:p14="http://schemas.microsoft.com/office/powerpoint/2010/main" val="90147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3"/>
          </a:xfrm>
        </p:spPr>
        <p:txBody>
          <a:bodyPr/>
          <a:lstStyle/>
          <a:p>
            <a:r>
              <a:rPr lang="en-US"/>
              <a:t>Click to edit Master title style</a:t>
            </a:r>
            <a:endParaRPr lang="en-IE"/>
          </a:p>
        </p:txBody>
      </p:sp>
      <p:sp>
        <p:nvSpPr>
          <p:cNvPr id="3" name="Chart Placeholder 2"/>
          <p:cNvSpPr>
            <a:spLocks noGrp="1"/>
          </p:cNvSpPr>
          <p:nvPr>
            <p:ph type="chart" idx="1"/>
          </p:nvPr>
        </p:nvSpPr>
        <p:spPr>
          <a:xfrm>
            <a:off x="457200" y="1076325"/>
            <a:ext cx="8229600" cy="5248275"/>
          </a:xfrm>
        </p:spPr>
        <p:txBody>
          <a:bodyPr/>
          <a:lstStyle/>
          <a:p>
            <a:pPr lvl="0"/>
            <a:endParaRPr lang="en-IE" noProof="0"/>
          </a:p>
        </p:txBody>
      </p:sp>
      <p:sp>
        <p:nvSpPr>
          <p:cNvPr id="4" name="Rectangle 4">
            <a:extLst>
              <a:ext uri="{FF2B5EF4-FFF2-40B4-BE49-F238E27FC236}">
                <a16:creationId xmlns:a16="http://schemas.microsoft.com/office/drawing/2014/main" id="{3982B678-F75C-4C7F-A00E-81569477170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63DA0BDF-15C9-462F-ACBD-0FD538AC3686}"/>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7CA71D2A-7514-4560-A09E-81263B90E8CE}"/>
              </a:ext>
            </a:extLst>
          </p:cNvPr>
          <p:cNvSpPr>
            <a:spLocks noGrp="1" noChangeArrowheads="1"/>
          </p:cNvSpPr>
          <p:nvPr>
            <p:ph type="sldNum" sz="quarter" idx="12"/>
          </p:nvPr>
        </p:nvSpPr>
        <p:spPr>
          <a:ln/>
        </p:spPr>
        <p:txBody>
          <a:bodyPr/>
          <a:lstStyle>
            <a:lvl1pPr>
              <a:defRPr/>
            </a:lvl1pPr>
          </a:lstStyle>
          <a:p>
            <a:pPr>
              <a:defRPr/>
            </a:pPr>
            <a:fld id="{36638538-44C5-49DE-B187-47CDA51C13B5}" type="slidenum">
              <a:rPr lang="en-US" altLang="en-US"/>
              <a:pPr>
                <a:defRPr/>
              </a:pPr>
              <a:t>‹#›</a:t>
            </a:fld>
            <a:endParaRPr lang="en-US" altLang="en-US"/>
          </a:p>
        </p:txBody>
      </p:sp>
    </p:spTree>
    <p:extLst>
      <p:ext uri="{BB962C8B-B14F-4D97-AF65-F5344CB8AC3E}">
        <p14:creationId xmlns:p14="http://schemas.microsoft.com/office/powerpoint/2010/main" val="240948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49CB77F7-741A-4435-840A-CD0F0B54969B}"/>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60FBF415-11AE-4D66-9DCE-B9D8F912D0A3}"/>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CEFF4E4C-71B5-4407-9B2D-C0A720DB0617}"/>
              </a:ext>
            </a:extLst>
          </p:cNvPr>
          <p:cNvSpPr>
            <a:spLocks noGrp="1" noChangeArrowheads="1"/>
          </p:cNvSpPr>
          <p:nvPr>
            <p:ph type="sldNum" sz="quarter" idx="12"/>
          </p:nvPr>
        </p:nvSpPr>
        <p:spPr>
          <a:ln/>
        </p:spPr>
        <p:txBody>
          <a:bodyPr/>
          <a:lstStyle>
            <a:lvl1pPr>
              <a:defRPr/>
            </a:lvl1pPr>
          </a:lstStyle>
          <a:p>
            <a:pPr>
              <a:defRPr/>
            </a:pPr>
            <a:fld id="{C4FECB43-CFD8-4226-BDF0-3BDAF7A7B660}" type="slidenum">
              <a:rPr lang="en-US" altLang="en-US"/>
              <a:pPr>
                <a:defRPr/>
              </a:pPr>
              <a:t>‹#›</a:t>
            </a:fld>
            <a:endParaRPr lang="en-US" altLang="en-US"/>
          </a:p>
        </p:txBody>
      </p:sp>
    </p:spTree>
    <p:extLst>
      <p:ext uri="{BB962C8B-B14F-4D97-AF65-F5344CB8AC3E}">
        <p14:creationId xmlns:p14="http://schemas.microsoft.com/office/powerpoint/2010/main" val="266500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A71A37D-5293-4E74-96B6-616FAEBE2283}"/>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DB59B9AF-8B3E-45A5-9820-FB5177499F98}"/>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D94F6171-3692-4870-93ED-7B9CFEE2D47D}"/>
              </a:ext>
            </a:extLst>
          </p:cNvPr>
          <p:cNvSpPr>
            <a:spLocks noGrp="1" noChangeArrowheads="1"/>
          </p:cNvSpPr>
          <p:nvPr>
            <p:ph type="sldNum" sz="quarter" idx="12"/>
          </p:nvPr>
        </p:nvSpPr>
        <p:spPr>
          <a:ln/>
        </p:spPr>
        <p:txBody>
          <a:bodyPr/>
          <a:lstStyle>
            <a:lvl1pPr>
              <a:defRPr/>
            </a:lvl1pPr>
          </a:lstStyle>
          <a:p>
            <a:pPr>
              <a:defRPr/>
            </a:pPr>
            <a:fld id="{61555402-0992-48B6-A9E2-A98AB1D013AE}" type="slidenum">
              <a:rPr lang="en-US" altLang="en-US"/>
              <a:pPr>
                <a:defRPr/>
              </a:pPr>
              <a:t>‹#›</a:t>
            </a:fld>
            <a:endParaRPr lang="en-US" altLang="en-US"/>
          </a:p>
        </p:txBody>
      </p:sp>
    </p:spTree>
    <p:extLst>
      <p:ext uri="{BB962C8B-B14F-4D97-AF65-F5344CB8AC3E}">
        <p14:creationId xmlns:p14="http://schemas.microsoft.com/office/powerpoint/2010/main" val="14028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FDC5BC06-4C89-40EB-841F-0083AF98BC3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2A3C5BC9-090A-4988-94AB-BD29496EE737}"/>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A7901102-462E-4D60-AB54-F764CD3794AB}"/>
              </a:ext>
            </a:extLst>
          </p:cNvPr>
          <p:cNvSpPr>
            <a:spLocks noGrp="1" noChangeArrowheads="1"/>
          </p:cNvSpPr>
          <p:nvPr>
            <p:ph type="sldNum" sz="quarter" idx="12"/>
          </p:nvPr>
        </p:nvSpPr>
        <p:spPr>
          <a:ln/>
        </p:spPr>
        <p:txBody>
          <a:bodyPr/>
          <a:lstStyle>
            <a:lvl1pPr>
              <a:defRPr/>
            </a:lvl1pPr>
          </a:lstStyle>
          <a:p>
            <a:pPr>
              <a:defRPr/>
            </a:pPr>
            <a:fld id="{F3549B9E-40A7-4284-AFA3-F4F188DF77AD}" type="slidenum">
              <a:rPr lang="en-US" altLang="en-US"/>
              <a:pPr>
                <a:defRPr/>
              </a:pPr>
              <a:t>‹#›</a:t>
            </a:fld>
            <a:endParaRPr lang="en-US" altLang="en-US"/>
          </a:p>
        </p:txBody>
      </p:sp>
    </p:spTree>
    <p:extLst>
      <p:ext uri="{BB962C8B-B14F-4D97-AF65-F5344CB8AC3E}">
        <p14:creationId xmlns:p14="http://schemas.microsoft.com/office/powerpoint/2010/main" val="370868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id="{AD3EAB2F-2764-4C45-AF3B-9E205B86C28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a:extLst>
              <a:ext uri="{FF2B5EF4-FFF2-40B4-BE49-F238E27FC236}">
                <a16:creationId xmlns:a16="http://schemas.microsoft.com/office/drawing/2014/main" id="{656EE0C0-F6D5-4D20-947F-EB90280BAE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a:extLst>
              <a:ext uri="{FF2B5EF4-FFF2-40B4-BE49-F238E27FC236}">
                <a16:creationId xmlns:a16="http://schemas.microsoft.com/office/drawing/2014/main" id="{9D2D7371-8508-46CF-8F41-C5E4EF8EBB6C}"/>
              </a:ext>
            </a:extLst>
          </p:cNvPr>
          <p:cNvSpPr>
            <a:spLocks noGrp="1" noChangeArrowheads="1"/>
          </p:cNvSpPr>
          <p:nvPr>
            <p:ph type="sldNum" sz="quarter" idx="12"/>
          </p:nvPr>
        </p:nvSpPr>
        <p:spPr>
          <a:ln/>
        </p:spPr>
        <p:txBody>
          <a:bodyPr/>
          <a:lstStyle>
            <a:lvl1pPr>
              <a:defRPr/>
            </a:lvl1pPr>
          </a:lstStyle>
          <a:p>
            <a:pPr>
              <a:defRPr/>
            </a:pPr>
            <a:fld id="{15502772-7BA7-4A50-A27F-FD1A94C059D5}" type="slidenum">
              <a:rPr lang="en-US" altLang="en-US"/>
              <a:pPr>
                <a:defRPr/>
              </a:pPr>
              <a:t>‹#›</a:t>
            </a:fld>
            <a:endParaRPr lang="en-US" altLang="en-US"/>
          </a:p>
        </p:txBody>
      </p:sp>
    </p:spTree>
    <p:extLst>
      <p:ext uri="{BB962C8B-B14F-4D97-AF65-F5344CB8AC3E}">
        <p14:creationId xmlns:p14="http://schemas.microsoft.com/office/powerpoint/2010/main" val="254532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id="{9AD3894C-50B0-4053-8B0D-C909A4A8FB5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id="{EF6D039C-7585-4D84-B1B8-C76CF2A1206E}"/>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id="{45FD81A3-D5B4-431F-A006-138FCFC08B67}"/>
              </a:ext>
            </a:extLst>
          </p:cNvPr>
          <p:cNvSpPr>
            <a:spLocks noGrp="1" noChangeArrowheads="1"/>
          </p:cNvSpPr>
          <p:nvPr>
            <p:ph type="sldNum" sz="quarter" idx="12"/>
          </p:nvPr>
        </p:nvSpPr>
        <p:spPr>
          <a:ln/>
        </p:spPr>
        <p:txBody>
          <a:bodyPr/>
          <a:lstStyle>
            <a:lvl1pPr>
              <a:defRPr/>
            </a:lvl1pPr>
          </a:lstStyle>
          <a:p>
            <a:pPr>
              <a:defRPr/>
            </a:pPr>
            <a:fld id="{2AD32B91-F99F-458D-98AE-2EA104AD65B2}" type="slidenum">
              <a:rPr lang="en-US" altLang="en-US"/>
              <a:pPr>
                <a:defRPr/>
              </a:pPr>
              <a:t>‹#›</a:t>
            </a:fld>
            <a:endParaRPr lang="en-US" altLang="en-US"/>
          </a:p>
        </p:txBody>
      </p:sp>
    </p:spTree>
    <p:extLst>
      <p:ext uri="{BB962C8B-B14F-4D97-AF65-F5344CB8AC3E}">
        <p14:creationId xmlns:p14="http://schemas.microsoft.com/office/powerpoint/2010/main" val="275281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C563043-344B-4AEF-A0F0-1A76C53D1BED}"/>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a:extLst>
              <a:ext uri="{FF2B5EF4-FFF2-40B4-BE49-F238E27FC236}">
                <a16:creationId xmlns:a16="http://schemas.microsoft.com/office/drawing/2014/main" id="{9515A95C-D346-4785-9D08-C0D59532B51F}"/>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a:extLst>
              <a:ext uri="{FF2B5EF4-FFF2-40B4-BE49-F238E27FC236}">
                <a16:creationId xmlns:a16="http://schemas.microsoft.com/office/drawing/2014/main" id="{E405D671-1051-4654-B412-21843D2F6E1A}"/>
              </a:ext>
            </a:extLst>
          </p:cNvPr>
          <p:cNvSpPr>
            <a:spLocks noGrp="1" noChangeArrowheads="1"/>
          </p:cNvSpPr>
          <p:nvPr>
            <p:ph type="sldNum" sz="quarter" idx="12"/>
          </p:nvPr>
        </p:nvSpPr>
        <p:spPr>
          <a:ln/>
        </p:spPr>
        <p:txBody>
          <a:bodyPr/>
          <a:lstStyle>
            <a:lvl1pPr>
              <a:defRPr/>
            </a:lvl1pPr>
          </a:lstStyle>
          <a:p>
            <a:pPr>
              <a:defRPr/>
            </a:pPr>
            <a:fld id="{56868287-0CF7-4E5C-B3E0-2B022EC99580}" type="slidenum">
              <a:rPr lang="en-US" altLang="en-US"/>
              <a:pPr>
                <a:defRPr/>
              </a:pPr>
              <a:t>‹#›</a:t>
            </a:fld>
            <a:endParaRPr lang="en-US" altLang="en-US"/>
          </a:p>
        </p:txBody>
      </p:sp>
    </p:spTree>
    <p:extLst>
      <p:ext uri="{BB962C8B-B14F-4D97-AF65-F5344CB8AC3E}">
        <p14:creationId xmlns:p14="http://schemas.microsoft.com/office/powerpoint/2010/main" val="18106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A18993F-C727-4211-AFDB-1B60E47D00A2}"/>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64FC3480-8444-4D34-852B-1537F0B752BD}"/>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9871F461-B619-41F1-AC5D-E210D9DF11C4}"/>
              </a:ext>
            </a:extLst>
          </p:cNvPr>
          <p:cNvSpPr>
            <a:spLocks noGrp="1" noChangeArrowheads="1"/>
          </p:cNvSpPr>
          <p:nvPr>
            <p:ph type="sldNum" sz="quarter" idx="12"/>
          </p:nvPr>
        </p:nvSpPr>
        <p:spPr>
          <a:ln/>
        </p:spPr>
        <p:txBody>
          <a:bodyPr/>
          <a:lstStyle>
            <a:lvl1pPr>
              <a:defRPr/>
            </a:lvl1pPr>
          </a:lstStyle>
          <a:p>
            <a:pPr>
              <a:defRPr/>
            </a:pPr>
            <a:fld id="{AE2C1E77-81B3-48BF-83DF-8CD964A26DB3}" type="slidenum">
              <a:rPr lang="en-US" altLang="en-US"/>
              <a:pPr>
                <a:defRPr/>
              </a:pPr>
              <a:t>‹#›</a:t>
            </a:fld>
            <a:endParaRPr lang="en-US" altLang="en-US"/>
          </a:p>
        </p:txBody>
      </p:sp>
    </p:spTree>
    <p:extLst>
      <p:ext uri="{BB962C8B-B14F-4D97-AF65-F5344CB8AC3E}">
        <p14:creationId xmlns:p14="http://schemas.microsoft.com/office/powerpoint/2010/main" val="103636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AC590D-D12E-441D-A4A7-86E73A88691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42AF7CB9-8B21-4C0A-918E-F933E3ECF2C1}"/>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68780703-51D6-4A91-ABDB-E4601C4FE77B}"/>
              </a:ext>
            </a:extLst>
          </p:cNvPr>
          <p:cNvSpPr>
            <a:spLocks noGrp="1" noChangeArrowheads="1"/>
          </p:cNvSpPr>
          <p:nvPr>
            <p:ph type="sldNum" sz="quarter" idx="12"/>
          </p:nvPr>
        </p:nvSpPr>
        <p:spPr>
          <a:ln/>
        </p:spPr>
        <p:txBody>
          <a:bodyPr/>
          <a:lstStyle>
            <a:lvl1pPr>
              <a:defRPr/>
            </a:lvl1pPr>
          </a:lstStyle>
          <a:p>
            <a:pPr>
              <a:defRPr/>
            </a:pPr>
            <a:fld id="{949B2935-E08C-44B9-B281-02290AB9B91F}" type="slidenum">
              <a:rPr lang="en-US" altLang="en-US"/>
              <a:pPr>
                <a:defRPr/>
              </a:pPr>
              <a:t>‹#›</a:t>
            </a:fld>
            <a:endParaRPr lang="en-US" altLang="en-US"/>
          </a:p>
        </p:txBody>
      </p:sp>
    </p:spTree>
    <p:extLst>
      <p:ext uri="{BB962C8B-B14F-4D97-AF65-F5344CB8AC3E}">
        <p14:creationId xmlns:p14="http://schemas.microsoft.com/office/powerpoint/2010/main" val="200071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a:extLst>
              <a:ext uri="{FF2B5EF4-FFF2-40B4-BE49-F238E27FC236}">
                <a16:creationId xmlns:a16="http://schemas.microsoft.com/office/drawing/2014/main" id="{ABD2EF2C-1DB3-4648-9A99-5404017D6DF7}"/>
              </a:ext>
            </a:extLst>
          </p:cNvPr>
          <p:cNvGraphicFramePr>
            <a:graphicFrameLocks noChangeAspect="1"/>
          </p:cNvGraphicFramePr>
          <p:nvPr/>
        </p:nvGraphicFramePr>
        <p:xfrm>
          <a:off x="0" y="-26988"/>
          <a:ext cx="9144000" cy="935038"/>
        </p:xfrm>
        <a:graphic>
          <a:graphicData uri="http://schemas.openxmlformats.org/presentationml/2006/ole">
            <mc:AlternateContent xmlns:mc="http://schemas.openxmlformats.org/markup-compatibility/2006">
              <mc:Choice xmlns:v="urn:schemas-microsoft-com:vml" Requires="v">
                <p:oleObj name="Image" r:id="rId15" imgW="6450794" imgH="952045" progId="Photoshop.Image.6">
                  <p:embed/>
                </p:oleObj>
              </mc:Choice>
              <mc:Fallback>
                <p:oleObj name="Image" r:id="rId15" imgW="6450794" imgH="952045" progId="Photoshop.Image.6">
                  <p:embed/>
                  <p:pic>
                    <p:nvPicPr>
                      <p:cNvPr id="1026" name="Object 2">
                        <a:extLst>
                          <a:ext uri="{FF2B5EF4-FFF2-40B4-BE49-F238E27FC236}">
                            <a16:creationId xmlns:a16="http://schemas.microsoft.com/office/drawing/2014/main" id="{ABD2EF2C-1DB3-4648-9A99-5404017D6DF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6988"/>
                        <a:ext cx="91440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3">
            <a:extLst>
              <a:ext uri="{FF2B5EF4-FFF2-40B4-BE49-F238E27FC236}">
                <a16:creationId xmlns:a16="http://schemas.microsoft.com/office/drawing/2014/main" id="{387FCE1C-40E3-4451-90B6-DC5096F56D3D}"/>
              </a:ext>
            </a:extLst>
          </p:cNvPr>
          <p:cNvSpPr>
            <a:spLocks noGrp="1" noChangeArrowheads="1"/>
          </p:cNvSpPr>
          <p:nvPr>
            <p:ph type="body" idx="1"/>
          </p:nvPr>
        </p:nvSpPr>
        <p:spPr bwMode="auto">
          <a:xfrm>
            <a:off x="457200" y="1076325"/>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084" name="Rectangle 4">
            <a:extLst>
              <a:ext uri="{FF2B5EF4-FFF2-40B4-BE49-F238E27FC236}">
                <a16:creationId xmlns:a16="http://schemas.microsoft.com/office/drawing/2014/main" id="{8AA02C61-2ADA-4D10-A753-CF00139B3ADB}"/>
              </a:ext>
            </a:extLst>
          </p:cNvPr>
          <p:cNvSpPr>
            <a:spLocks noGrp="1" noChangeArrowheads="1"/>
          </p:cNvSpPr>
          <p:nvPr>
            <p:ph type="dt" sz="half" idx="2"/>
          </p:nvPr>
        </p:nvSpPr>
        <p:spPr bwMode="auto">
          <a:xfrm>
            <a:off x="457200" y="6400800"/>
            <a:ext cx="21336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b="1">
                <a:solidFill>
                  <a:schemeClr val="tx2"/>
                </a:solidFill>
                <a:latin typeface="+mn-lt"/>
              </a:defRPr>
            </a:lvl1pPr>
          </a:lstStyle>
          <a:p>
            <a:pPr>
              <a:defRPr/>
            </a:pPr>
            <a:r>
              <a:rPr lang="en-US"/>
              <a:t>www.themegallery.com</a:t>
            </a:r>
          </a:p>
        </p:txBody>
      </p:sp>
      <p:sp>
        <p:nvSpPr>
          <p:cNvPr id="174085" name="Rectangle 5">
            <a:extLst>
              <a:ext uri="{FF2B5EF4-FFF2-40B4-BE49-F238E27FC236}">
                <a16:creationId xmlns:a16="http://schemas.microsoft.com/office/drawing/2014/main" id="{5F500487-9D3E-40FB-94E6-793450B2C39C}"/>
              </a:ext>
            </a:extLst>
          </p:cNvPr>
          <p:cNvSpPr>
            <a:spLocks noGrp="1" noChangeArrowheads="1"/>
          </p:cNvSpPr>
          <p:nvPr>
            <p:ph type="ftr" sz="quarter" idx="3"/>
          </p:nvPr>
        </p:nvSpPr>
        <p:spPr bwMode="auto">
          <a:xfrm>
            <a:off x="5867400" y="6443663"/>
            <a:ext cx="2895600"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b="1">
                <a:solidFill>
                  <a:schemeClr val="tx2"/>
                </a:solidFill>
                <a:latin typeface="+mn-lt"/>
              </a:defRPr>
            </a:lvl1pPr>
          </a:lstStyle>
          <a:p>
            <a:pPr>
              <a:defRPr/>
            </a:pPr>
            <a:r>
              <a:rPr lang="en-US"/>
              <a:t>Company Logo</a:t>
            </a:r>
          </a:p>
        </p:txBody>
      </p:sp>
      <p:sp>
        <p:nvSpPr>
          <p:cNvPr id="174086" name="Rectangle 6">
            <a:extLst>
              <a:ext uri="{FF2B5EF4-FFF2-40B4-BE49-F238E27FC236}">
                <a16:creationId xmlns:a16="http://schemas.microsoft.com/office/drawing/2014/main" id="{DDB50104-CC85-427B-A7B7-D3E2249D565F}"/>
              </a:ext>
            </a:extLst>
          </p:cNvPr>
          <p:cNvSpPr>
            <a:spLocks noGrp="1" noChangeArrowheads="1"/>
          </p:cNvSpPr>
          <p:nvPr>
            <p:ph type="sldNum" sz="quarter" idx="4"/>
          </p:nvPr>
        </p:nvSpPr>
        <p:spPr bwMode="auto">
          <a:xfrm>
            <a:off x="3429000" y="6446838"/>
            <a:ext cx="2133600" cy="258762"/>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b="1">
                <a:solidFill>
                  <a:schemeClr val="tx2"/>
                </a:solidFill>
                <a:latin typeface="Verdana" panose="020B0604030504040204" pitchFamily="34" charset="0"/>
              </a:defRPr>
            </a:lvl1pPr>
          </a:lstStyle>
          <a:p>
            <a:pPr>
              <a:defRPr/>
            </a:pPr>
            <a:fld id="{3C425021-424F-44F1-8388-BFCB9DA64AD6}" type="slidenum">
              <a:rPr lang="en-US" altLang="en-US"/>
              <a:pPr>
                <a:defRPr/>
              </a:pPr>
              <a:t>‹#›</a:t>
            </a:fld>
            <a:endParaRPr lang="en-US" altLang="en-US"/>
          </a:p>
        </p:txBody>
      </p:sp>
      <p:sp>
        <p:nvSpPr>
          <p:cNvPr id="1031" name="Rectangle 7">
            <a:extLst>
              <a:ext uri="{FF2B5EF4-FFF2-40B4-BE49-F238E27FC236}">
                <a16:creationId xmlns:a16="http://schemas.microsoft.com/office/drawing/2014/main" id="{172D99CF-79A4-45E2-9A6C-CC558937DCD9}"/>
              </a:ext>
            </a:extLst>
          </p:cNvPr>
          <p:cNvSpPr>
            <a:spLocks noGrp="1" noChangeArrowheads="1"/>
          </p:cNvSpPr>
          <p:nvPr>
            <p:ph type="title"/>
          </p:nvPr>
        </p:nvSpPr>
        <p:spPr bwMode="black">
          <a:xfrm>
            <a:off x="457200" y="1524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214" r:id="rId1"/>
    <p:sldLayoutId id="2147485202" r:id="rId2"/>
    <p:sldLayoutId id="2147485203" r:id="rId3"/>
    <p:sldLayoutId id="2147485204" r:id="rId4"/>
    <p:sldLayoutId id="2147485205" r:id="rId5"/>
    <p:sldLayoutId id="2147485206" r:id="rId6"/>
    <p:sldLayoutId id="2147485207" r:id="rId7"/>
    <p:sldLayoutId id="2147485208" r:id="rId8"/>
    <p:sldLayoutId id="2147485209" r:id="rId9"/>
    <p:sldLayoutId id="2147485210" r:id="rId10"/>
    <p:sldLayoutId id="2147485211" r:id="rId11"/>
    <p:sldLayoutId id="2147485212" r:id="rId12"/>
    <p:sldLayoutId id="2147485213" r:id="rId13"/>
  </p:sldLayoutIdLst>
  <p:hf sldNum="0" hdr="0"/>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Verdana" pitchFamily="34" charset="0"/>
        </a:defRPr>
      </a:lvl2pPr>
      <a:lvl3pPr algn="r" rtl="0" eaLnBrk="0" fontAlgn="base" hangingPunct="0">
        <a:spcBef>
          <a:spcPct val="0"/>
        </a:spcBef>
        <a:spcAft>
          <a:spcPct val="0"/>
        </a:spcAft>
        <a:defRPr sz="3200">
          <a:solidFill>
            <a:schemeClr val="tx1"/>
          </a:solidFill>
          <a:latin typeface="Verdana" pitchFamily="34" charset="0"/>
        </a:defRPr>
      </a:lvl3pPr>
      <a:lvl4pPr algn="r" rtl="0" eaLnBrk="0" fontAlgn="base" hangingPunct="0">
        <a:spcBef>
          <a:spcPct val="0"/>
        </a:spcBef>
        <a:spcAft>
          <a:spcPct val="0"/>
        </a:spcAft>
        <a:defRPr sz="3200">
          <a:solidFill>
            <a:schemeClr val="tx1"/>
          </a:solidFill>
          <a:latin typeface="Verdana" pitchFamily="34" charset="0"/>
        </a:defRPr>
      </a:lvl4pPr>
      <a:lvl5pPr algn="r" rtl="0" eaLnBrk="0" fontAlgn="base" hangingPunct="0">
        <a:spcBef>
          <a:spcPct val="0"/>
        </a:spcBef>
        <a:spcAft>
          <a:spcPct val="0"/>
        </a:spcAft>
        <a:defRPr sz="3200">
          <a:solidFill>
            <a:schemeClr val="tx1"/>
          </a:solidFill>
          <a:latin typeface="Verdana" pitchFamily="34" charset="0"/>
        </a:defRPr>
      </a:lvl5pPr>
      <a:lvl6pPr marL="457200" algn="r" rtl="0" fontAlgn="base">
        <a:spcBef>
          <a:spcPct val="0"/>
        </a:spcBef>
        <a:spcAft>
          <a:spcPct val="0"/>
        </a:spcAft>
        <a:defRPr sz="3200">
          <a:solidFill>
            <a:schemeClr val="tx1"/>
          </a:solidFill>
          <a:latin typeface="Verdana" pitchFamily="34" charset="0"/>
        </a:defRPr>
      </a:lvl6pPr>
      <a:lvl7pPr marL="914400" algn="r" rtl="0" fontAlgn="base">
        <a:spcBef>
          <a:spcPct val="0"/>
        </a:spcBef>
        <a:spcAft>
          <a:spcPct val="0"/>
        </a:spcAft>
        <a:defRPr sz="3200">
          <a:solidFill>
            <a:schemeClr val="tx1"/>
          </a:solidFill>
          <a:latin typeface="Verdana" pitchFamily="34" charset="0"/>
        </a:defRPr>
      </a:lvl7pPr>
      <a:lvl8pPr marL="1371600" algn="r" rtl="0" fontAlgn="base">
        <a:spcBef>
          <a:spcPct val="0"/>
        </a:spcBef>
        <a:spcAft>
          <a:spcPct val="0"/>
        </a:spcAft>
        <a:defRPr sz="3200">
          <a:solidFill>
            <a:schemeClr val="tx1"/>
          </a:solidFill>
          <a:latin typeface="Verdana" pitchFamily="34" charset="0"/>
        </a:defRPr>
      </a:lvl8pPr>
      <a:lvl9pPr marL="1828800" algn="r" rtl="0" fontAlgn="base">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ideasinstitute.i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540F-2A13-4020-B2EB-3B16EC349D72}"/>
              </a:ext>
            </a:extLst>
          </p:cNvPr>
          <p:cNvSpPr>
            <a:spLocks noGrp="1"/>
          </p:cNvSpPr>
          <p:nvPr>
            <p:ph type="title"/>
          </p:nvPr>
        </p:nvSpPr>
        <p:spPr>
          <a:xfrm>
            <a:off x="342900" y="457200"/>
            <a:ext cx="8343900" cy="445770"/>
          </a:xfrm>
        </p:spPr>
        <p:txBody>
          <a:bodyPr/>
          <a:lstStyle/>
          <a:p>
            <a:pPr algn="ctr"/>
            <a:br>
              <a:rPr lang="en-GB" sz="1200" dirty="0"/>
            </a:br>
            <a:r>
              <a:rPr lang="en-GB" sz="1200" dirty="0"/>
              <a:t>                           </a:t>
            </a:r>
            <a:br>
              <a:rPr lang="en-GB" sz="1200" dirty="0"/>
            </a:br>
            <a:r>
              <a:rPr lang="en-GB" sz="1200" dirty="0"/>
              <a:t>                     </a:t>
            </a:r>
            <a:br>
              <a:rPr lang="en-GB" sz="1200" dirty="0"/>
            </a:br>
            <a:br>
              <a:rPr lang="en-GB" dirty="0"/>
            </a:br>
            <a:endParaRPr lang="en-IE" dirty="0"/>
          </a:p>
        </p:txBody>
      </p:sp>
      <p:pic>
        <p:nvPicPr>
          <p:cNvPr id="6" name="Content Placeholder 5">
            <a:extLst>
              <a:ext uri="{FF2B5EF4-FFF2-40B4-BE49-F238E27FC236}">
                <a16:creationId xmlns:a16="http://schemas.microsoft.com/office/drawing/2014/main" id="{F2446389-C215-47C9-8953-B4AA0330CFF2}"/>
              </a:ext>
            </a:extLst>
          </p:cNvPr>
          <p:cNvPicPr>
            <a:picLocks noGrp="1" noChangeAspect="1"/>
          </p:cNvPicPr>
          <p:nvPr>
            <p:ph idx="1"/>
          </p:nvPr>
        </p:nvPicPr>
        <p:blipFill>
          <a:blip r:embed="rId2"/>
          <a:stretch>
            <a:fillRect/>
          </a:stretch>
        </p:blipFill>
        <p:spPr>
          <a:xfrm>
            <a:off x="182879" y="5497830"/>
            <a:ext cx="6777991" cy="1188720"/>
          </a:xfrm>
          <a:prstGeom prst="rect">
            <a:avLst/>
          </a:prstGeom>
        </p:spPr>
      </p:pic>
      <p:pic>
        <p:nvPicPr>
          <p:cNvPr id="7" name="Picture 6">
            <a:extLst>
              <a:ext uri="{FF2B5EF4-FFF2-40B4-BE49-F238E27FC236}">
                <a16:creationId xmlns:a16="http://schemas.microsoft.com/office/drawing/2014/main" id="{A46378C7-F471-4DAE-BCD3-59AD64E95FFC}"/>
              </a:ext>
            </a:extLst>
          </p:cNvPr>
          <p:cNvPicPr>
            <a:picLocks noChangeAspect="1"/>
          </p:cNvPicPr>
          <p:nvPr/>
        </p:nvPicPr>
        <p:blipFill>
          <a:blip r:embed="rId3"/>
          <a:stretch>
            <a:fillRect/>
          </a:stretch>
        </p:blipFill>
        <p:spPr>
          <a:xfrm>
            <a:off x="7095583" y="6105566"/>
            <a:ext cx="1865538" cy="646232"/>
          </a:xfrm>
          <a:prstGeom prst="rect">
            <a:avLst/>
          </a:prstGeom>
        </p:spPr>
      </p:pic>
      <p:sp>
        <p:nvSpPr>
          <p:cNvPr id="11" name="TextBox 10">
            <a:extLst>
              <a:ext uri="{FF2B5EF4-FFF2-40B4-BE49-F238E27FC236}">
                <a16:creationId xmlns:a16="http://schemas.microsoft.com/office/drawing/2014/main" id="{3D26AD48-9D37-438C-A5D1-8CB963AF5616}"/>
              </a:ext>
            </a:extLst>
          </p:cNvPr>
          <p:cNvSpPr txBox="1"/>
          <p:nvPr/>
        </p:nvSpPr>
        <p:spPr>
          <a:xfrm>
            <a:off x="880110" y="1497330"/>
            <a:ext cx="7440930" cy="2800767"/>
          </a:xfrm>
          <a:prstGeom prst="rect">
            <a:avLst/>
          </a:prstGeom>
          <a:noFill/>
        </p:spPr>
        <p:txBody>
          <a:bodyPr wrap="square">
            <a:spAutoFit/>
          </a:bodyPr>
          <a:lstStyle/>
          <a:p>
            <a:pPr algn="ctr"/>
            <a:r>
              <a:rPr lang="en-GB" sz="4400" dirty="0">
                <a:effectLst>
                  <a:outerShdw blurRad="38100" dist="38100" dir="2700000" algn="tl">
                    <a:srgbClr val="C0C0C0"/>
                  </a:outerShdw>
                </a:effectLst>
                <a:latin typeface="+mn-lt"/>
              </a:rPr>
              <a:t>Direct II </a:t>
            </a:r>
          </a:p>
          <a:p>
            <a:pPr algn="ctr"/>
            <a:r>
              <a:rPr lang="en-GB" sz="4400" dirty="0">
                <a:effectLst>
                  <a:outerShdw blurRad="38100" dist="38100" dir="2700000" algn="tl">
                    <a:srgbClr val="C0C0C0"/>
                  </a:outerShdw>
                </a:effectLst>
                <a:latin typeface="+mn-lt"/>
              </a:rPr>
              <a:t> Irish National Seminar</a:t>
            </a:r>
            <a:br>
              <a:rPr lang="en-GB" sz="4400" dirty="0">
                <a:effectLst>
                  <a:outerShdw blurRad="38100" dist="38100" dir="2700000" algn="tl">
                    <a:srgbClr val="C0C0C0"/>
                  </a:outerShdw>
                </a:effectLst>
                <a:latin typeface="+mn-lt"/>
              </a:rPr>
            </a:br>
            <a:r>
              <a:rPr lang="en-GB" sz="4400" dirty="0">
                <a:effectLst>
                  <a:outerShdw blurRad="38100" dist="38100" dir="2700000" algn="tl">
                    <a:srgbClr val="C0C0C0"/>
                  </a:outerShdw>
                </a:effectLst>
                <a:latin typeface="+mn-lt"/>
              </a:rPr>
              <a:t>   9th and 10th May 2022</a:t>
            </a:r>
            <a:br>
              <a:rPr lang="en-GB" sz="4400" dirty="0">
                <a:effectLst>
                  <a:outerShdw blurRad="38100" dist="38100" dir="2700000" algn="tl">
                    <a:srgbClr val="C0C0C0"/>
                  </a:outerShdw>
                </a:effectLst>
                <a:latin typeface="+mn-lt"/>
              </a:rPr>
            </a:br>
            <a:r>
              <a:rPr lang="en-GB" sz="4400" dirty="0">
                <a:effectLst>
                  <a:outerShdw blurRad="38100" dist="38100" dir="2700000" algn="tl">
                    <a:srgbClr val="C0C0C0"/>
                  </a:outerShdw>
                </a:effectLst>
                <a:latin typeface="+mn-lt"/>
              </a:rPr>
              <a:t>Cork</a:t>
            </a:r>
            <a:endParaRPr lang="en-IE" sz="4400" dirty="0">
              <a:effectLst>
                <a:outerShdw blurRad="38100" dist="38100" dir="2700000" algn="tl">
                  <a:srgbClr val="C0C0C0"/>
                </a:outerShdw>
              </a:effectLst>
              <a:latin typeface="+mn-lt"/>
            </a:endParaRPr>
          </a:p>
        </p:txBody>
      </p:sp>
    </p:spTree>
    <p:extLst>
      <p:ext uri="{BB962C8B-B14F-4D97-AF65-F5344CB8AC3E}">
        <p14:creationId xmlns:p14="http://schemas.microsoft.com/office/powerpoint/2010/main" val="3094941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0F9481B-D092-4515-A200-CC7A578226FA}"/>
              </a:ext>
            </a:extLst>
          </p:cNvPr>
          <p:cNvSpPr>
            <a:spLocks noGrp="1" noChangeArrowheads="1"/>
          </p:cNvSpPr>
          <p:nvPr>
            <p:ph type="title"/>
          </p:nvPr>
        </p:nvSpPr>
        <p:spPr>
          <a:xfrm>
            <a:off x="303213" y="-1"/>
            <a:ext cx="8229600" cy="778713"/>
          </a:xfrm>
        </p:spPr>
        <p:txBody>
          <a:bodyPr/>
          <a:lstStyle/>
          <a:p>
            <a:r>
              <a:rPr lang="en-IE" altLang="en-US" dirty="0">
                <a:highlight>
                  <a:srgbClr val="EAEAEA"/>
                </a:highlight>
              </a:rPr>
              <a:t> </a:t>
            </a:r>
            <a:r>
              <a:rPr lang="en-IE" altLang="en-US" sz="2800" dirty="0">
                <a:highlight>
                  <a:srgbClr val="EAEAEA"/>
                </a:highlight>
              </a:rPr>
              <a:t>How do we unlock this creative potential </a:t>
            </a:r>
            <a:r>
              <a:rPr lang="en-IE" altLang="en-US" dirty="0">
                <a:highlight>
                  <a:srgbClr val="EAEAEA"/>
                </a:highlight>
              </a:rPr>
              <a:t>?</a:t>
            </a:r>
            <a:endParaRPr lang="en-US" altLang="en-US" dirty="0">
              <a:highlight>
                <a:srgbClr val="EAEAEA"/>
              </a:highlight>
            </a:endParaRPr>
          </a:p>
        </p:txBody>
      </p:sp>
      <p:sp>
        <p:nvSpPr>
          <p:cNvPr id="16387" name="Content Placeholder 2">
            <a:extLst>
              <a:ext uri="{FF2B5EF4-FFF2-40B4-BE49-F238E27FC236}">
                <a16:creationId xmlns:a16="http://schemas.microsoft.com/office/drawing/2014/main" id="{E26E312E-45C7-4A1C-8DF3-70DE4284F08F}"/>
              </a:ext>
            </a:extLst>
          </p:cNvPr>
          <p:cNvSpPr>
            <a:spLocks noGrp="1" noChangeArrowheads="1"/>
          </p:cNvSpPr>
          <p:nvPr>
            <p:ph idx="1"/>
          </p:nvPr>
        </p:nvSpPr>
        <p:spPr/>
        <p:txBody>
          <a:bodyPr/>
          <a:lstStyle/>
          <a:p>
            <a:pPr>
              <a:defRPr/>
            </a:pPr>
            <a:r>
              <a:rPr lang="en-IE" altLang="en-US" sz="2400" dirty="0"/>
              <a:t>We have developed, and continuously refine, a unique joint union-management approach to change implementation that : -</a:t>
            </a:r>
          </a:p>
          <a:p>
            <a:pPr>
              <a:defRPr/>
            </a:pPr>
            <a:endParaRPr lang="en-IE" altLang="en-US" sz="800" dirty="0"/>
          </a:p>
          <a:p>
            <a:pPr>
              <a:defRPr/>
            </a:pPr>
            <a:r>
              <a:rPr lang="en-IE" altLang="en-US" sz="2400" dirty="0"/>
              <a:t>Acknowledges, values, and seeks to use the existing skills/experience of the </a:t>
            </a:r>
            <a:r>
              <a:rPr lang="en-IE" altLang="en-US" sz="2400" b="1" i="1" dirty="0"/>
              <a:t>entire</a:t>
            </a:r>
            <a:r>
              <a:rPr lang="en-IE" altLang="en-US" sz="2400" dirty="0"/>
              <a:t> workforce</a:t>
            </a:r>
          </a:p>
          <a:p>
            <a:pPr>
              <a:defRPr/>
            </a:pPr>
            <a:endParaRPr lang="en-IE" altLang="en-US" sz="800" dirty="0"/>
          </a:p>
          <a:p>
            <a:pPr>
              <a:defRPr/>
            </a:pPr>
            <a:r>
              <a:rPr lang="en-IE" altLang="en-US" sz="2400" dirty="0"/>
              <a:t>Encourages engagement, builds trust, and….</a:t>
            </a:r>
          </a:p>
          <a:p>
            <a:pPr marL="0" indent="0">
              <a:buFont typeface="Wingdings" panose="05000000000000000000" pitchFamily="2" charset="2"/>
              <a:buNone/>
              <a:defRPr/>
            </a:pPr>
            <a:endParaRPr lang="en-IE" altLang="en-US" sz="800" dirty="0"/>
          </a:p>
          <a:p>
            <a:pPr>
              <a:defRPr/>
            </a:pPr>
            <a:r>
              <a:rPr lang="en-IE" altLang="en-US" sz="2400" dirty="0"/>
              <a:t>…only then, through genuine employee involvement and engagement, can we then begin to unlock this highly creative, and largely untapped, potential within the entire workforce</a:t>
            </a:r>
            <a:r>
              <a:rPr lang="en-IE" altLang="en-US" dirty="0"/>
              <a:t>.</a:t>
            </a:r>
            <a:endParaRPr lang="en-US" altLang="en-US" dirty="0"/>
          </a:p>
        </p:txBody>
      </p:sp>
      <p:pic>
        <p:nvPicPr>
          <p:cNvPr id="6" name="Picture 4" descr="LOGO">
            <a:extLst>
              <a:ext uri="{FF2B5EF4-FFF2-40B4-BE49-F238E27FC236}">
                <a16:creationId xmlns:a16="http://schemas.microsoft.com/office/drawing/2014/main" id="{55C57ECA-A0D4-40FE-A7A6-D4C218F9A8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2133" y="586021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10127F2-0486-45AE-AF02-F9CD9F524294}"/>
              </a:ext>
            </a:extLst>
          </p:cNvPr>
          <p:cNvSpPr>
            <a:spLocks noGrp="1" noChangeArrowheads="1"/>
          </p:cNvSpPr>
          <p:nvPr>
            <p:ph type="title"/>
          </p:nvPr>
        </p:nvSpPr>
        <p:spPr/>
        <p:txBody>
          <a:bodyPr/>
          <a:lstStyle/>
          <a:p>
            <a:pPr algn="l"/>
            <a:r>
              <a:rPr lang="en-IE" altLang="en-US" dirty="0">
                <a:highlight>
                  <a:srgbClr val="EAEAEA"/>
                </a:highlight>
              </a:rPr>
              <a:t>  Reality Check for us all…………..     </a:t>
            </a:r>
            <a:endParaRPr lang="en-US" altLang="en-US" dirty="0">
              <a:highlight>
                <a:srgbClr val="EAEAEA"/>
              </a:highlight>
            </a:endParaRPr>
          </a:p>
        </p:txBody>
      </p:sp>
      <p:sp>
        <p:nvSpPr>
          <p:cNvPr id="3" name="Content Placeholder 2">
            <a:extLst>
              <a:ext uri="{FF2B5EF4-FFF2-40B4-BE49-F238E27FC236}">
                <a16:creationId xmlns:a16="http://schemas.microsoft.com/office/drawing/2014/main" id="{EDDA3399-C8F1-4F36-89AA-397376EC7F53}"/>
              </a:ext>
            </a:extLst>
          </p:cNvPr>
          <p:cNvSpPr>
            <a:spLocks noGrp="1"/>
          </p:cNvSpPr>
          <p:nvPr>
            <p:ph idx="1"/>
          </p:nvPr>
        </p:nvSpPr>
        <p:spPr>
          <a:xfrm>
            <a:off x="539791" y="1094023"/>
            <a:ext cx="8229600" cy="5248275"/>
          </a:xfrm>
        </p:spPr>
        <p:txBody>
          <a:bodyPr/>
          <a:lstStyle/>
          <a:p>
            <a:pPr marL="0" indent="0">
              <a:buFont typeface="Wingdings" panose="05000000000000000000" pitchFamily="2" charset="2"/>
              <a:buNone/>
              <a:defRPr/>
            </a:pPr>
            <a:endParaRPr lang="en-IE" dirty="0"/>
          </a:p>
          <a:p>
            <a:pPr>
              <a:defRPr/>
            </a:pPr>
            <a:endParaRPr lang="en-IE" dirty="0"/>
          </a:p>
          <a:p>
            <a:pPr>
              <a:defRPr/>
            </a:pPr>
            <a:r>
              <a:rPr lang="en-IE" dirty="0"/>
              <a:t>……”We must change, develop and improve, if we are to ensure survival and growth into the future”…..</a:t>
            </a:r>
          </a:p>
          <a:p>
            <a:pPr>
              <a:defRPr/>
            </a:pPr>
            <a:endParaRPr lang="en-IE" dirty="0"/>
          </a:p>
          <a:p>
            <a:pPr marL="0" indent="0">
              <a:buNone/>
              <a:defRPr/>
            </a:pPr>
            <a:r>
              <a:rPr lang="en-IE" sz="1200" dirty="0"/>
              <a:t>Source: Keegan and O’Kelly  Oaktree Press 2004</a:t>
            </a:r>
          </a:p>
          <a:p>
            <a:pPr>
              <a:defRPr/>
            </a:pPr>
            <a:endParaRPr lang="en-IE" sz="1200" dirty="0"/>
          </a:p>
        </p:txBody>
      </p:sp>
      <p:pic>
        <p:nvPicPr>
          <p:cNvPr id="6" name="Picture 4" descr="LOGO">
            <a:extLst>
              <a:ext uri="{FF2B5EF4-FFF2-40B4-BE49-F238E27FC236}">
                <a16:creationId xmlns:a16="http://schemas.microsoft.com/office/drawing/2014/main" id="{43D0FAD5-95DC-49D3-88D2-27B5C718EB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DF61E79D-EBA2-4E95-BC16-B5832D0D2DAD}"/>
              </a:ext>
            </a:extLst>
          </p:cNvPr>
          <p:cNvSpPr>
            <a:spLocks noGrp="1"/>
          </p:cNvSpPr>
          <p:nvPr>
            <p:ph type="dt" sz="quarter" idx="10"/>
          </p:nvPr>
        </p:nvSpPr>
        <p:spPr/>
        <p:txBody>
          <a:bodyPr/>
          <a:lstStyle/>
          <a:p>
            <a:pPr>
              <a:defRPr/>
            </a:pPr>
            <a:r>
              <a:rPr lang="en-US"/>
              <a:t>www.themegallery.com</a:t>
            </a:r>
          </a:p>
        </p:txBody>
      </p:sp>
      <p:sp>
        <p:nvSpPr>
          <p:cNvPr id="17411" name="Rectangle 18">
            <a:extLst>
              <a:ext uri="{FF2B5EF4-FFF2-40B4-BE49-F238E27FC236}">
                <a16:creationId xmlns:a16="http://schemas.microsoft.com/office/drawing/2014/main" id="{64915841-3D51-4533-B14A-DDE9C9FEBBBD}"/>
              </a:ext>
            </a:extLst>
          </p:cNvPr>
          <p:cNvSpPr>
            <a:spLocks noChangeArrowheads="1"/>
          </p:cNvSpPr>
          <p:nvPr/>
        </p:nvSpPr>
        <p:spPr bwMode="auto">
          <a:xfrm>
            <a:off x="533400" y="6410325"/>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8" name="Footer Placeholder 4">
            <a:extLst>
              <a:ext uri="{FF2B5EF4-FFF2-40B4-BE49-F238E27FC236}">
                <a16:creationId xmlns:a16="http://schemas.microsoft.com/office/drawing/2014/main" id="{BFCA1A3E-C1F2-4C92-9B85-11D6D63167EF}"/>
              </a:ext>
            </a:extLst>
          </p:cNvPr>
          <p:cNvSpPr>
            <a:spLocks noGrp="1"/>
          </p:cNvSpPr>
          <p:nvPr>
            <p:ph type="ftr" sz="quarter" idx="11"/>
          </p:nvPr>
        </p:nvSpPr>
        <p:spPr>
          <a:xfrm>
            <a:off x="5867400" y="6465965"/>
            <a:ext cx="2895600" cy="290512"/>
          </a:xfrm>
        </p:spPr>
        <p:txBody>
          <a:bodyPr/>
          <a:lstStyle/>
          <a:p>
            <a:pPr>
              <a:defRPr/>
            </a:pPr>
            <a:r>
              <a:rPr lang="en-US"/>
              <a:t>Company Logo</a:t>
            </a:r>
          </a:p>
        </p:txBody>
      </p:sp>
      <p:sp>
        <p:nvSpPr>
          <p:cNvPr id="17413" name="AutoShape 4">
            <a:extLst>
              <a:ext uri="{FF2B5EF4-FFF2-40B4-BE49-F238E27FC236}">
                <a16:creationId xmlns:a16="http://schemas.microsoft.com/office/drawing/2014/main" id="{367FBD9A-7094-4238-ACF6-078A1135764F}"/>
              </a:ext>
            </a:extLst>
          </p:cNvPr>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p>
        </p:txBody>
      </p:sp>
      <p:pic>
        <p:nvPicPr>
          <p:cNvPr id="17414" name="Picture 17" descr="LOGO">
            <a:extLst>
              <a:ext uri="{FF2B5EF4-FFF2-40B4-BE49-F238E27FC236}">
                <a16:creationId xmlns:a16="http://schemas.microsoft.com/office/drawing/2014/main" id="{16A01D03-B514-4E1C-8100-04CC38D20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8388" y="6240463"/>
            <a:ext cx="1636712" cy="569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415" name="Rectangle 19">
            <a:extLst>
              <a:ext uri="{FF2B5EF4-FFF2-40B4-BE49-F238E27FC236}">
                <a16:creationId xmlns:a16="http://schemas.microsoft.com/office/drawing/2014/main" id="{D223D39C-982B-4F9E-82A0-661430BEFA27}"/>
              </a:ext>
            </a:extLst>
          </p:cNvPr>
          <p:cNvSpPr>
            <a:spLocks noGrp="1" noChangeArrowheads="1"/>
          </p:cNvSpPr>
          <p:nvPr>
            <p:ph type="title"/>
          </p:nvPr>
        </p:nvSpPr>
        <p:spPr>
          <a:xfrm>
            <a:off x="754063" y="174625"/>
            <a:ext cx="8229600" cy="563563"/>
          </a:xfrm>
          <a:noFill/>
        </p:spPr>
        <p:txBody>
          <a:bodyPr/>
          <a:lstStyle/>
          <a:p>
            <a:pPr algn="ctr" eaLnBrk="1" hangingPunct="1"/>
            <a:r>
              <a:rPr lang="en-GB" altLang="en-US" dirty="0">
                <a:highlight>
                  <a:srgbClr val="EAEAEA"/>
                </a:highlight>
              </a:rPr>
              <a:t>“Back to the future………”</a:t>
            </a:r>
          </a:p>
        </p:txBody>
      </p:sp>
      <p:sp>
        <p:nvSpPr>
          <p:cNvPr id="106512" name="Text Box 16">
            <a:extLst>
              <a:ext uri="{FF2B5EF4-FFF2-40B4-BE49-F238E27FC236}">
                <a16:creationId xmlns:a16="http://schemas.microsoft.com/office/drawing/2014/main" id="{B3DAAB92-19DE-43AE-B9FA-FE92C9117BE2}"/>
              </a:ext>
            </a:extLst>
          </p:cNvPr>
          <p:cNvSpPr txBox="1">
            <a:spLocks noChangeArrowheads="1"/>
          </p:cNvSpPr>
          <p:nvPr/>
        </p:nvSpPr>
        <p:spPr bwMode="auto">
          <a:xfrm>
            <a:off x="258763" y="985838"/>
            <a:ext cx="8493125" cy="4578350"/>
          </a:xfrm>
          <a:prstGeom prst="rect">
            <a:avLst/>
          </a:prstGeom>
          <a:noFill/>
          <a:ln>
            <a:noFill/>
          </a:ln>
          <a:effectLst/>
        </p:spPr>
        <p:txBody>
          <a:bodyPr>
            <a:spAutoFit/>
          </a:bodyPr>
          <a:lstStyle/>
          <a:p>
            <a:pPr algn="ctr" eaLnBrk="1" hangingPunct="1">
              <a:spcBef>
                <a:spcPct val="50000"/>
              </a:spcBef>
              <a:defRPr/>
            </a:pPr>
            <a:r>
              <a:rPr lang="en-IE" sz="2800" dirty="0">
                <a:latin typeface="Arial" charset="0"/>
              </a:rPr>
              <a:t>……”in the future … high-value manufacturing activities in Ireland will be knowledge-intensive, capital-intensive and skills-intensive.</a:t>
            </a:r>
          </a:p>
          <a:p>
            <a:pPr algn="ctr" eaLnBrk="1" hangingPunct="1">
              <a:spcBef>
                <a:spcPct val="50000"/>
              </a:spcBef>
              <a:defRPr/>
            </a:pPr>
            <a:r>
              <a:rPr lang="en-IE" sz="3200" dirty="0">
                <a:latin typeface="Arial" charset="0"/>
              </a:rPr>
              <a:t>  </a:t>
            </a:r>
            <a:r>
              <a:rPr lang="en-IE" sz="3200" u="sng" dirty="0">
                <a:latin typeface="Arial" charset="0"/>
              </a:rPr>
              <a:t>Successful firms will engage in developing a participative culture, where management and staff work collectively to ensure the success and longer term sustainability of the firm to the benefit of all</a:t>
            </a:r>
            <a:r>
              <a:rPr lang="en-IE" sz="3200" dirty="0">
                <a:latin typeface="Arial" charset="0"/>
              </a:rPr>
              <a:t>.”</a:t>
            </a:r>
          </a:p>
          <a:p>
            <a:pPr eaLnBrk="1" hangingPunct="1">
              <a:spcBef>
                <a:spcPct val="50000"/>
              </a:spcBef>
              <a:defRPr/>
            </a:pPr>
            <a:r>
              <a:rPr lang="en-IE" sz="2100" dirty="0">
                <a:solidFill>
                  <a:schemeClr val="accent3">
                    <a:lumMod val="50000"/>
                  </a:schemeClr>
                </a:solidFill>
                <a:latin typeface="Arial" charset="0"/>
              </a:rPr>
              <a:t> </a:t>
            </a:r>
            <a:r>
              <a:rPr lang="en-IE" sz="1400" b="1" dirty="0">
                <a:latin typeface="Arial" charset="0"/>
              </a:rPr>
              <a:t>(SOURCE: “The Report of the High Level Group on Manufacturing – Towards 2016” – March 2008)</a:t>
            </a:r>
            <a:endParaRPr lang="en-GB" sz="1400" b="1"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a:extLst>
              <a:ext uri="{FF2B5EF4-FFF2-40B4-BE49-F238E27FC236}">
                <a16:creationId xmlns:a16="http://schemas.microsoft.com/office/drawing/2014/main" id="{73E826AD-E4A0-4608-9DC9-7E8EF024A8F8}"/>
              </a:ext>
            </a:extLst>
          </p:cNvPr>
          <p:cNvSpPr>
            <a:spLocks noGrp="1"/>
          </p:cNvSpPr>
          <p:nvPr>
            <p:ph type="dt" sz="quarter" idx="10"/>
          </p:nvPr>
        </p:nvSpPr>
        <p:spPr/>
        <p:txBody>
          <a:bodyPr/>
          <a:lstStyle/>
          <a:p>
            <a:pPr>
              <a:defRPr/>
            </a:pPr>
            <a:r>
              <a:rPr lang="en-US"/>
              <a:t>www.themegallery.com</a:t>
            </a:r>
          </a:p>
        </p:txBody>
      </p:sp>
      <p:sp>
        <p:nvSpPr>
          <p:cNvPr id="25" name="Footer Placeholder 4">
            <a:extLst>
              <a:ext uri="{FF2B5EF4-FFF2-40B4-BE49-F238E27FC236}">
                <a16:creationId xmlns:a16="http://schemas.microsoft.com/office/drawing/2014/main" id="{A4E856DA-868A-4172-9CF8-AE9DDAC54F0A}"/>
              </a:ext>
            </a:extLst>
          </p:cNvPr>
          <p:cNvSpPr>
            <a:spLocks noGrp="1"/>
          </p:cNvSpPr>
          <p:nvPr>
            <p:ph type="ftr" sz="quarter" idx="11"/>
          </p:nvPr>
        </p:nvSpPr>
        <p:spPr/>
        <p:txBody>
          <a:bodyPr/>
          <a:lstStyle/>
          <a:p>
            <a:pPr>
              <a:defRPr/>
            </a:pPr>
            <a:r>
              <a:rPr lang="en-US"/>
              <a:t>Company Logo</a:t>
            </a:r>
          </a:p>
        </p:txBody>
      </p:sp>
      <p:sp>
        <p:nvSpPr>
          <p:cNvPr id="19460" name="Rectangle 2">
            <a:extLst>
              <a:ext uri="{FF2B5EF4-FFF2-40B4-BE49-F238E27FC236}">
                <a16:creationId xmlns:a16="http://schemas.microsoft.com/office/drawing/2014/main" id="{8C671C02-02A0-408F-8986-A2B10733FA41}"/>
              </a:ext>
            </a:extLst>
          </p:cNvPr>
          <p:cNvSpPr>
            <a:spLocks noGrp="1" noChangeArrowheads="1"/>
          </p:cNvSpPr>
          <p:nvPr>
            <p:ph type="title"/>
          </p:nvPr>
        </p:nvSpPr>
        <p:spPr>
          <a:xfrm>
            <a:off x="673100" y="119063"/>
            <a:ext cx="8229600" cy="563562"/>
          </a:xfrm>
        </p:spPr>
        <p:txBody>
          <a:bodyPr/>
          <a:lstStyle/>
          <a:p>
            <a:pPr algn="l" eaLnBrk="1" hangingPunct="1"/>
            <a:r>
              <a:rPr lang="en-US" altLang="en-US" dirty="0" err="1">
                <a:highlight>
                  <a:srgbClr val="EAEAEA"/>
                </a:highlight>
              </a:rPr>
              <a:t>Recognise</a:t>
            </a:r>
            <a:r>
              <a:rPr lang="en-US" altLang="en-US" dirty="0">
                <a:highlight>
                  <a:srgbClr val="EAEAEA"/>
                </a:highlight>
              </a:rPr>
              <a:t> this?</a:t>
            </a:r>
          </a:p>
        </p:txBody>
      </p:sp>
      <p:pic>
        <p:nvPicPr>
          <p:cNvPr id="19461" name="Picture 3" descr="LOGO">
            <a:extLst>
              <a:ext uri="{FF2B5EF4-FFF2-40B4-BE49-F238E27FC236}">
                <a16:creationId xmlns:a16="http://schemas.microsoft.com/office/drawing/2014/main" id="{C949A749-AE71-412C-8E1F-6A049DDF8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462" name="Rectangle 4">
            <a:extLst>
              <a:ext uri="{FF2B5EF4-FFF2-40B4-BE49-F238E27FC236}">
                <a16:creationId xmlns:a16="http://schemas.microsoft.com/office/drawing/2014/main" id="{5F823D8B-6DC4-4A5D-97C5-D3E086BD37E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grpSp>
        <p:nvGrpSpPr>
          <p:cNvPr id="19463" name="Group 5">
            <a:extLst>
              <a:ext uri="{FF2B5EF4-FFF2-40B4-BE49-F238E27FC236}">
                <a16:creationId xmlns:a16="http://schemas.microsoft.com/office/drawing/2014/main" id="{BEC2D1E5-DA17-4B11-8930-7DBA019C3F8F}"/>
              </a:ext>
            </a:extLst>
          </p:cNvPr>
          <p:cNvGrpSpPr>
            <a:grpSpLocks noChangeAspect="1"/>
          </p:cNvGrpSpPr>
          <p:nvPr/>
        </p:nvGrpSpPr>
        <p:grpSpPr bwMode="auto">
          <a:xfrm>
            <a:off x="1087438" y="928688"/>
            <a:ext cx="6477000" cy="5372100"/>
            <a:chOff x="2582" y="2778"/>
            <a:chExt cx="7528" cy="7521"/>
          </a:xfrm>
        </p:grpSpPr>
        <p:sp>
          <p:nvSpPr>
            <p:cNvPr id="19469" name="AutoShape 6">
              <a:extLst>
                <a:ext uri="{FF2B5EF4-FFF2-40B4-BE49-F238E27FC236}">
                  <a16:creationId xmlns:a16="http://schemas.microsoft.com/office/drawing/2014/main" id="{1C8ED2DF-7F31-4B2A-83F7-08FCF597EBA4}"/>
                </a:ext>
              </a:extLst>
            </p:cNvPr>
            <p:cNvSpPr>
              <a:spLocks noChangeAspect="1" noChangeArrowheads="1"/>
            </p:cNvSpPr>
            <p:nvPr/>
          </p:nvSpPr>
          <p:spPr bwMode="auto">
            <a:xfrm>
              <a:off x="2582" y="2778"/>
              <a:ext cx="7528" cy="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0" name="AutoShape 7">
              <a:extLst>
                <a:ext uri="{FF2B5EF4-FFF2-40B4-BE49-F238E27FC236}">
                  <a16:creationId xmlns:a16="http://schemas.microsoft.com/office/drawing/2014/main" id="{994BB6CB-00CD-4AB6-8C8B-21272B97904F}"/>
                </a:ext>
              </a:extLst>
            </p:cNvPr>
            <p:cNvSpPr>
              <a:spLocks noChangeArrowheads="1"/>
            </p:cNvSpPr>
            <p:nvPr/>
          </p:nvSpPr>
          <p:spPr bwMode="auto">
            <a:xfrm>
              <a:off x="3444" y="2798"/>
              <a:ext cx="5876" cy="1600"/>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1" name="Rectangle 8">
              <a:extLst>
                <a:ext uri="{FF2B5EF4-FFF2-40B4-BE49-F238E27FC236}">
                  <a16:creationId xmlns:a16="http://schemas.microsoft.com/office/drawing/2014/main" id="{23D327A7-294E-47A3-807C-88C6C9F4B2C8}"/>
                </a:ext>
              </a:extLst>
            </p:cNvPr>
            <p:cNvSpPr>
              <a:spLocks noChangeArrowheads="1"/>
            </p:cNvSpPr>
            <p:nvPr/>
          </p:nvSpPr>
          <p:spPr bwMode="auto">
            <a:xfrm>
              <a:off x="3444" y="4398"/>
              <a:ext cx="5876" cy="64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The TOYOTA WAY (2001)</a:t>
              </a:r>
              <a:endParaRPr lang="en-GB" altLang="en-US" sz="1800" b="1">
                <a:latin typeface="Arial" panose="020B0604020202020204" pitchFamily="34" charset="0"/>
              </a:endParaRPr>
            </a:p>
          </p:txBody>
        </p:sp>
        <p:sp>
          <p:nvSpPr>
            <p:cNvPr id="19472" name="Rectangle 9">
              <a:extLst>
                <a:ext uri="{FF2B5EF4-FFF2-40B4-BE49-F238E27FC236}">
                  <a16:creationId xmlns:a16="http://schemas.microsoft.com/office/drawing/2014/main" id="{C3566A66-BC83-4D1C-98D6-010CA72A9EB1}"/>
                </a:ext>
              </a:extLst>
            </p:cNvPr>
            <p:cNvSpPr>
              <a:spLocks noChangeArrowheads="1"/>
            </p:cNvSpPr>
            <p:nvPr/>
          </p:nvSpPr>
          <p:spPr bwMode="auto">
            <a:xfrm>
              <a:off x="3914" y="5038"/>
              <a:ext cx="1565" cy="32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3" name="Rectangle 10">
              <a:extLst>
                <a:ext uri="{FF2B5EF4-FFF2-40B4-BE49-F238E27FC236}">
                  <a16:creationId xmlns:a16="http://schemas.microsoft.com/office/drawing/2014/main" id="{E42DF7F0-BB0B-42EB-B341-73945946F939}"/>
                </a:ext>
              </a:extLst>
            </p:cNvPr>
            <p:cNvSpPr>
              <a:spLocks noChangeArrowheads="1"/>
            </p:cNvSpPr>
            <p:nvPr/>
          </p:nvSpPr>
          <p:spPr bwMode="auto">
            <a:xfrm>
              <a:off x="4321" y="5358"/>
              <a:ext cx="782" cy="2541"/>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4" name="Rectangle 11">
              <a:extLst>
                <a:ext uri="{FF2B5EF4-FFF2-40B4-BE49-F238E27FC236}">
                  <a16:creationId xmlns:a16="http://schemas.microsoft.com/office/drawing/2014/main" id="{D69C3634-538B-4E49-84FE-D36A177BDD71}"/>
                </a:ext>
              </a:extLst>
            </p:cNvPr>
            <p:cNvSpPr>
              <a:spLocks noChangeArrowheads="1"/>
            </p:cNvSpPr>
            <p:nvPr/>
          </p:nvSpPr>
          <p:spPr bwMode="auto">
            <a:xfrm>
              <a:off x="7451" y="5038"/>
              <a:ext cx="1566" cy="32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5" name="Rectangle 12">
              <a:extLst>
                <a:ext uri="{FF2B5EF4-FFF2-40B4-BE49-F238E27FC236}">
                  <a16:creationId xmlns:a16="http://schemas.microsoft.com/office/drawing/2014/main" id="{9FD38324-25AC-4D42-A7AE-7569FB2EDCA3}"/>
                </a:ext>
              </a:extLst>
            </p:cNvPr>
            <p:cNvSpPr>
              <a:spLocks noChangeArrowheads="1"/>
            </p:cNvSpPr>
            <p:nvPr/>
          </p:nvSpPr>
          <p:spPr bwMode="auto">
            <a:xfrm>
              <a:off x="3991" y="7899"/>
              <a:ext cx="1566" cy="319"/>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6" name="Rectangle 13">
              <a:extLst>
                <a:ext uri="{FF2B5EF4-FFF2-40B4-BE49-F238E27FC236}">
                  <a16:creationId xmlns:a16="http://schemas.microsoft.com/office/drawing/2014/main" id="{98FDD49C-4B7A-48E9-BCE6-7EBFA1824DF1}"/>
                </a:ext>
              </a:extLst>
            </p:cNvPr>
            <p:cNvSpPr>
              <a:spLocks noChangeArrowheads="1"/>
            </p:cNvSpPr>
            <p:nvPr/>
          </p:nvSpPr>
          <p:spPr bwMode="auto">
            <a:xfrm>
              <a:off x="7278" y="7899"/>
              <a:ext cx="1566" cy="319"/>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7" name="Rectangle 14">
              <a:extLst>
                <a:ext uri="{FF2B5EF4-FFF2-40B4-BE49-F238E27FC236}">
                  <a16:creationId xmlns:a16="http://schemas.microsoft.com/office/drawing/2014/main" id="{DAEE68E3-00C0-46CF-B762-A43F2718671F}"/>
                </a:ext>
              </a:extLst>
            </p:cNvPr>
            <p:cNvSpPr>
              <a:spLocks noChangeArrowheads="1"/>
            </p:cNvSpPr>
            <p:nvPr/>
          </p:nvSpPr>
          <p:spPr bwMode="auto">
            <a:xfrm>
              <a:off x="7764" y="5358"/>
              <a:ext cx="783" cy="2541"/>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8" name="Rectangle 15">
              <a:extLst>
                <a:ext uri="{FF2B5EF4-FFF2-40B4-BE49-F238E27FC236}">
                  <a16:creationId xmlns:a16="http://schemas.microsoft.com/office/drawing/2014/main" id="{11429B0C-A826-4AC2-BE7E-A39C9EFB13DF}"/>
                </a:ext>
              </a:extLst>
            </p:cNvPr>
            <p:cNvSpPr>
              <a:spLocks noChangeArrowheads="1"/>
            </p:cNvSpPr>
            <p:nvPr/>
          </p:nvSpPr>
          <p:spPr bwMode="auto">
            <a:xfrm>
              <a:off x="2895" y="8219"/>
              <a:ext cx="1251"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9" name="Rectangle 16">
              <a:extLst>
                <a:ext uri="{FF2B5EF4-FFF2-40B4-BE49-F238E27FC236}">
                  <a16:creationId xmlns:a16="http://schemas.microsoft.com/office/drawing/2014/main" id="{FD2AAB12-A838-4845-8784-5AD78CDD80F8}"/>
                </a:ext>
              </a:extLst>
            </p:cNvPr>
            <p:cNvSpPr>
              <a:spLocks noChangeArrowheads="1"/>
            </p:cNvSpPr>
            <p:nvPr/>
          </p:nvSpPr>
          <p:spPr bwMode="auto">
            <a:xfrm>
              <a:off x="4147" y="8219"/>
              <a:ext cx="1252"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0" name="Rectangle 17">
              <a:extLst>
                <a:ext uri="{FF2B5EF4-FFF2-40B4-BE49-F238E27FC236}">
                  <a16:creationId xmlns:a16="http://schemas.microsoft.com/office/drawing/2014/main" id="{7F0B4454-2B2E-442C-B385-DF794E68915D}"/>
                </a:ext>
              </a:extLst>
            </p:cNvPr>
            <p:cNvSpPr>
              <a:spLocks noChangeArrowheads="1"/>
            </p:cNvSpPr>
            <p:nvPr/>
          </p:nvSpPr>
          <p:spPr bwMode="auto">
            <a:xfrm>
              <a:off x="5399" y="8219"/>
              <a:ext cx="1253"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1" name="Rectangle 18">
              <a:extLst>
                <a:ext uri="{FF2B5EF4-FFF2-40B4-BE49-F238E27FC236}">
                  <a16:creationId xmlns:a16="http://schemas.microsoft.com/office/drawing/2014/main" id="{1A55889F-B774-4F56-BB56-94F1812AFBE2}"/>
                </a:ext>
              </a:extLst>
            </p:cNvPr>
            <p:cNvSpPr>
              <a:spLocks noChangeArrowheads="1"/>
            </p:cNvSpPr>
            <p:nvPr/>
          </p:nvSpPr>
          <p:spPr bwMode="auto">
            <a:xfrm>
              <a:off x="6808" y="8219"/>
              <a:ext cx="1252"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2" name="Rectangle 19">
              <a:extLst>
                <a:ext uri="{FF2B5EF4-FFF2-40B4-BE49-F238E27FC236}">
                  <a16:creationId xmlns:a16="http://schemas.microsoft.com/office/drawing/2014/main" id="{8916C0A0-1F68-4884-AEA6-BB378BF26A8C}"/>
                </a:ext>
              </a:extLst>
            </p:cNvPr>
            <p:cNvSpPr>
              <a:spLocks noChangeArrowheads="1"/>
            </p:cNvSpPr>
            <p:nvPr/>
          </p:nvSpPr>
          <p:spPr bwMode="auto">
            <a:xfrm>
              <a:off x="8060" y="8219"/>
              <a:ext cx="1251"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grpSp>
      <p:sp>
        <p:nvSpPr>
          <p:cNvPr id="19464" name="Text Box 20">
            <a:extLst>
              <a:ext uri="{FF2B5EF4-FFF2-40B4-BE49-F238E27FC236}">
                <a16:creationId xmlns:a16="http://schemas.microsoft.com/office/drawing/2014/main" id="{A976A927-0CB7-45D7-8FF5-0CA89B42FF39}"/>
              </a:ext>
            </a:extLst>
          </p:cNvPr>
          <p:cNvSpPr txBox="1">
            <a:spLocks noChangeArrowheads="1"/>
          </p:cNvSpPr>
          <p:nvPr/>
        </p:nvSpPr>
        <p:spPr bwMode="auto">
          <a:xfrm>
            <a:off x="973138" y="2992438"/>
            <a:ext cx="1562100" cy="6096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a:latin typeface="Times New Roman" panose="02020603050405020304" pitchFamily="18" charset="0"/>
              </a:rPr>
              <a:t>Continuous</a:t>
            </a:r>
          </a:p>
          <a:p>
            <a:pPr algn="ctr" eaLnBrk="1" hangingPunct="1">
              <a:spcBef>
                <a:spcPct val="0"/>
              </a:spcBef>
              <a:buClrTx/>
              <a:buFontTx/>
              <a:buNone/>
            </a:pPr>
            <a:r>
              <a:rPr lang="en-GB" altLang="en-US" sz="1800" b="1">
                <a:latin typeface="Times New Roman" panose="02020603050405020304" pitchFamily="18" charset="0"/>
              </a:rPr>
              <a:t>Improvement</a:t>
            </a:r>
            <a:endParaRPr lang="en-GB" altLang="en-US" sz="1800" b="1">
              <a:latin typeface="Arial" panose="020B0604020202020204" pitchFamily="34" charset="0"/>
            </a:endParaRPr>
          </a:p>
        </p:txBody>
      </p:sp>
      <p:sp>
        <p:nvSpPr>
          <p:cNvPr id="19465" name="Text Box 21">
            <a:extLst>
              <a:ext uri="{FF2B5EF4-FFF2-40B4-BE49-F238E27FC236}">
                <a16:creationId xmlns:a16="http://schemas.microsoft.com/office/drawing/2014/main" id="{25DC31B3-5EFE-4E3F-B100-24AD6ECA61D8}"/>
              </a:ext>
            </a:extLst>
          </p:cNvPr>
          <p:cNvSpPr txBox="1">
            <a:spLocks noChangeArrowheads="1"/>
          </p:cNvSpPr>
          <p:nvPr/>
        </p:nvSpPr>
        <p:spPr bwMode="auto">
          <a:xfrm>
            <a:off x="6394449" y="2772003"/>
            <a:ext cx="1708591" cy="1900207"/>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dirty="0">
                <a:latin typeface="Times New Roman" panose="02020603050405020304" pitchFamily="18" charset="0"/>
              </a:rPr>
              <a:t>Respect for</a:t>
            </a:r>
          </a:p>
          <a:p>
            <a:pPr algn="ctr" eaLnBrk="1" hangingPunct="1">
              <a:spcBef>
                <a:spcPct val="0"/>
              </a:spcBef>
              <a:buClrTx/>
              <a:buFontTx/>
              <a:buNone/>
            </a:pPr>
            <a:r>
              <a:rPr lang="en-GB" altLang="en-US" sz="1800" b="1" dirty="0">
                <a:latin typeface="Times New Roman" panose="02020603050405020304" pitchFamily="18" charset="0"/>
              </a:rPr>
              <a:t>People </a:t>
            </a:r>
          </a:p>
          <a:p>
            <a:pPr algn="ctr" eaLnBrk="1" hangingPunct="1">
              <a:spcBef>
                <a:spcPct val="0"/>
              </a:spcBef>
              <a:buClrTx/>
              <a:buFontTx/>
              <a:buNone/>
            </a:pPr>
            <a:r>
              <a:rPr lang="en-GB" altLang="en-US" sz="1800" b="1" dirty="0">
                <a:latin typeface="Times New Roman" panose="02020603050405020304" pitchFamily="18" charset="0"/>
              </a:rPr>
              <a:t>…….w</a:t>
            </a:r>
            <a:r>
              <a:rPr lang="en-GB" altLang="en-US" sz="1200" b="1" dirty="0">
                <a:latin typeface="Times New Roman" panose="02020603050405020304" pitchFamily="18" charset="0"/>
              </a:rPr>
              <a:t>orkers, trade unions, suppliers, contractors, customers, the local community, society,</a:t>
            </a:r>
          </a:p>
          <a:p>
            <a:pPr algn="ctr" eaLnBrk="1" hangingPunct="1">
              <a:spcBef>
                <a:spcPct val="0"/>
              </a:spcBef>
              <a:buClrTx/>
              <a:buFontTx/>
              <a:buNone/>
            </a:pPr>
            <a:r>
              <a:rPr lang="en-GB" altLang="en-US" sz="1200" b="1" dirty="0">
                <a:latin typeface="Times New Roman" panose="02020603050405020304" pitchFamily="18" charset="0"/>
              </a:rPr>
              <a:t> and The Planet</a:t>
            </a:r>
          </a:p>
          <a:p>
            <a:pPr algn="ctr" eaLnBrk="1" hangingPunct="1">
              <a:spcBef>
                <a:spcPct val="0"/>
              </a:spcBef>
              <a:buClrTx/>
              <a:buFontTx/>
              <a:buNone/>
            </a:pPr>
            <a:endParaRPr lang="en-GB" altLang="en-US" sz="1800" b="1" dirty="0">
              <a:latin typeface="Times New Roman" panose="02020603050405020304" pitchFamily="18" charset="0"/>
            </a:endParaRPr>
          </a:p>
          <a:p>
            <a:pPr algn="ctr" eaLnBrk="1" hangingPunct="1">
              <a:spcBef>
                <a:spcPct val="0"/>
              </a:spcBef>
              <a:buClrTx/>
              <a:buFontTx/>
              <a:buNone/>
            </a:pPr>
            <a:endParaRPr lang="en-GB" altLang="en-US" sz="1800" b="1" dirty="0">
              <a:latin typeface="Times New Roman" panose="02020603050405020304" pitchFamily="18" charset="0"/>
            </a:endParaRPr>
          </a:p>
          <a:p>
            <a:pPr algn="ctr" eaLnBrk="1" hangingPunct="1">
              <a:spcBef>
                <a:spcPct val="0"/>
              </a:spcBef>
              <a:buClrTx/>
              <a:buFontTx/>
              <a:buNone/>
            </a:pPr>
            <a:endParaRPr lang="en-GB" altLang="en-US" sz="1800" b="1" dirty="0">
              <a:latin typeface="Times New Roman" panose="02020603050405020304" pitchFamily="18" charset="0"/>
            </a:endParaRPr>
          </a:p>
          <a:p>
            <a:pPr algn="ctr" eaLnBrk="1" hangingPunct="1">
              <a:spcBef>
                <a:spcPct val="0"/>
              </a:spcBef>
              <a:buClrTx/>
              <a:buFontTx/>
              <a:buNone/>
            </a:pPr>
            <a:r>
              <a:rPr lang="en-GB" altLang="en-US" sz="1800" b="1" dirty="0">
                <a:latin typeface="Times New Roman" panose="02020603050405020304" pitchFamily="18" charset="0"/>
              </a:rPr>
              <a:t> </a:t>
            </a:r>
          </a:p>
          <a:p>
            <a:pPr algn="ctr" eaLnBrk="1" hangingPunct="1">
              <a:spcBef>
                <a:spcPct val="0"/>
              </a:spcBef>
              <a:buClrTx/>
              <a:buFontTx/>
              <a:buNone/>
            </a:pPr>
            <a:endParaRPr lang="en-GB" altLang="en-US" sz="1800" b="1" dirty="0">
              <a:latin typeface="Times New Roman" panose="02020603050405020304" pitchFamily="18" charset="0"/>
            </a:endParaRPr>
          </a:p>
          <a:p>
            <a:pPr algn="ctr" eaLnBrk="1" hangingPunct="1">
              <a:spcBef>
                <a:spcPct val="0"/>
              </a:spcBef>
              <a:buClrTx/>
              <a:buFontTx/>
              <a:buNone/>
            </a:pPr>
            <a:r>
              <a:rPr lang="en-GB" altLang="en-US" sz="1800" b="1" dirty="0">
                <a:latin typeface="Arial" panose="020B0604020202020204" pitchFamily="34" charset="0"/>
              </a:rPr>
              <a:t>.</a:t>
            </a:r>
          </a:p>
        </p:txBody>
      </p:sp>
      <p:sp>
        <p:nvSpPr>
          <p:cNvPr id="19466" name="Text Box 22">
            <a:extLst>
              <a:ext uri="{FF2B5EF4-FFF2-40B4-BE49-F238E27FC236}">
                <a16:creationId xmlns:a16="http://schemas.microsoft.com/office/drawing/2014/main" id="{241D670E-A3C7-4B78-80CB-ADF7D994282A}"/>
              </a:ext>
            </a:extLst>
          </p:cNvPr>
          <p:cNvSpPr txBox="1">
            <a:spLocks noChangeArrowheads="1"/>
          </p:cNvSpPr>
          <p:nvPr/>
        </p:nvSpPr>
        <p:spPr bwMode="auto">
          <a:xfrm>
            <a:off x="3352800" y="6248400"/>
            <a:ext cx="2057400" cy="3048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a:latin typeface="Times New Roman" panose="02020603050405020304" pitchFamily="18" charset="0"/>
              </a:rPr>
              <a:t>TWIN PILLARS</a:t>
            </a:r>
            <a:endParaRPr lang="en-GB" altLang="en-US" sz="1800" b="1">
              <a:latin typeface="Arial" panose="020B0604020202020204" pitchFamily="34" charset="0"/>
            </a:endParaRPr>
          </a:p>
        </p:txBody>
      </p:sp>
      <p:sp>
        <p:nvSpPr>
          <p:cNvPr id="19467" name="Text Box 23">
            <a:extLst>
              <a:ext uri="{FF2B5EF4-FFF2-40B4-BE49-F238E27FC236}">
                <a16:creationId xmlns:a16="http://schemas.microsoft.com/office/drawing/2014/main" id="{EBC126E6-1070-4E6D-966C-76CBA1445F00}"/>
              </a:ext>
            </a:extLst>
          </p:cNvPr>
          <p:cNvSpPr txBox="1">
            <a:spLocks noChangeArrowheads="1"/>
          </p:cNvSpPr>
          <p:nvPr/>
        </p:nvSpPr>
        <p:spPr bwMode="auto">
          <a:xfrm>
            <a:off x="0" y="6613525"/>
            <a:ext cx="5835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FontTx/>
              <a:buNone/>
            </a:pPr>
            <a:r>
              <a:rPr lang="en-IE" altLang="en-US" sz="1000" b="1">
                <a:latin typeface="Arial" panose="020B0604020202020204" pitchFamily="34" charset="0"/>
              </a:rPr>
              <a:t>Source: Toyoto Culture by Jeffrey K. Liker &amp; Michael Hoseus; McGraw Hill 2008</a:t>
            </a:r>
            <a:endParaRPr lang="en-GB" altLang="en-US" sz="1000" b="1">
              <a:latin typeface="Arial" panose="020B0604020202020204" pitchFamily="34" charset="0"/>
            </a:endParaRPr>
          </a:p>
        </p:txBody>
      </p:sp>
      <p:sp>
        <p:nvSpPr>
          <p:cNvPr id="19468" name="Rectangle 5">
            <a:extLst>
              <a:ext uri="{FF2B5EF4-FFF2-40B4-BE49-F238E27FC236}">
                <a16:creationId xmlns:a16="http://schemas.microsoft.com/office/drawing/2014/main" id="{BE5D8D8A-2821-4124-897E-37F05DE8DCBB}"/>
              </a:ext>
            </a:extLst>
          </p:cNvPr>
          <p:cNvSpPr>
            <a:spLocks noChangeArrowheads="1"/>
          </p:cNvSpPr>
          <p:nvPr/>
        </p:nvSpPr>
        <p:spPr bwMode="auto">
          <a:xfrm>
            <a:off x="981075" y="3746500"/>
            <a:ext cx="1554163" cy="715963"/>
          </a:xfrm>
          <a:prstGeom prst="rect">
            <a:avLst/>
          </a:prstGeom>
          <a:solidFill>
            <a:schemeClr val="bg1"/>
          </a:solidFill>
          <a:ln w="9525" algn="ctr">
            <a:solidFill>
              <a:schemeClr val="tx2"/>
            </a:solidFill>
            <a:round/>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1100" b="1">
                <a:latin typeface="Times New Roman" panose="02020603050405020304" pitchFamily="18" charset="0"/>
                <a:cs typeface="Times New Roman" panose="02020603050405020304" pitchFamily="18" charset="0"/>
              </a:rPr>
              <a:t>We now include Energy Conservation/ Sustainability in this pillar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B1CF15B3-0BBF-4914-8C6F-DA66857EF5A8}"/>
              </a:ext>
            </a:extLst>
          </p:cNvPr>
          <p:cNvSpPr>
            <a:spLocks noGrp="1"/>
          </p:cNvSpPr>
          <p:nvPr>
            <p:ph type="dt" sz="quarter" idx="10"/>
          </p:nvPr>
        </p:nvSpPr>
        <p:spPr/>
        <p:txBody>
          <a:bodyPr/>
          <a:lstStyle/>
          <a:p>
            <a:pPr>
              <a:defRPr/>
            </a:pPr>
            <a:r>
              <a:rPr lang="en-US"/>
              <a:t>www.themegallery.com</a:t>
            </a:r>
          </a:p>
        </p:txBody>
      </p:sp>
      <p:sp>
        <p:nvSpPr>
          <p:cNvPr id="15" name="Footer Placeholder 4">
            <a:extLst>
              <a:ext uri="{FF2B5EF4-FFF2-40B4-BE49-F238E27FC236}">
                <a16:creationId xmlns:a16="http://schemas.microsoft.com/office/drawing/2014/main" id="{7A22B391-0700-48A5-82E1-4A38DC0E2AB0}"/>
              </a:ext>
            </a:extLst>
          </p:cNvPr>
          <p:cNvSpPr>
            <a:spLocks noGrp="1"/>
          </p:cNvSpPr>
          <p:nvPr>
            <p:ph type="ftr" sz="quarter" idx="11"/>
          </p:nvPr>
        </p:nvSpPr>
        <p:spPr/>
        <p:txBody>
          <a:bodyPr/>
          <a:lstStyle/>
          <a:p>
            <a:pPr>
              <a:defRPr/>
            </a:pPr>
            <a:r>
              <a:rPr lang="en-US" dirty="0"/>
              <a:t>Company Logo</a:t>
            </a:r>
          </a:p>
        </p:txBody>
      </p:sp>
      <p:pic>
        <p:nvPicPr>
          <p:cNvPr id="21508" name="Picture 31" descr="LOGO">
            <a:extLst>
              <a:ext uri="{FF2B5EF4-FFF2-40B4-BE49-F238E27FC236}">
                <a16:creationId xmlns:a16="http://schemas.microsoft.com/office/drawing/2014/main" id="{AEB444F0-5FC1-4D57-9A3F-F2E5D6D97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100" y="6192838"/>
            <a:ext cx="1587500"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1509" name="Rectangle 32">
            <a:extLst>
              <a:ext uri="{FF2B5EF4-FFF2-40B4-BE49-F238E27FC236}">
                <a16:creationId xmlns:a16="http://schemas.microsoft.com/office/drawing/2014/main" id="{6C2C07F2-2C65-4B0E-9A48-2CD63B7A3FE5}"/>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0" name="Rectangle 33">
            <a:extLst>
              <a:ext uri="{FF2B5EF4-FFF2-40B4-BE49-F238E27FC236}">
                <a16:creationId xmlns:a16="http://schemas.microsoft.com/office/drawing/2014/main" id="{969E2992-DB0F-4BDC-8444-812A651BEF79}"/>
              </a:ext>
            </a:extLst>
          </p:cNvPr>
          <p:cNvSpPr>
            <a:spLocks noGrp="1" noChangeArrowheads="1"/>
          </p:cNvSpPr>
          <p:nvPr>
            <p:ph type="title"/>
          </p:nvPr>
        </p:nvSpPr>
        <p:spPr/>
        <p:txBody>
          <a:bodyPr/>
          <a:lstStyle/>
          <a:p>
            <a:pPr algn="ctr" eaLnBrk="1" hangingPunct="1"/>
            <a:r>
              <a:rPr lang="en-IE" altLang="en-US" sz="2800" b="1" dirty="0">
                <a:highlight>
                  <a:srgbClr val="EAEAEA"/>
                </a:highlight>
              </a:rPr>
              <a:t>Pretty Scary Stuff!!!!</a:t>
            </a:r>
            <a:endParaRPr lang="en-GB" altLang="en-US" sz="2800" b="1" dirty="0">
              <a:highlight>
                <a:srgbClr val="EAEAEA"/>
              </a:highlight>
            </a:endParaRPr>
          </a:p>
        </p:txBody>
      </p:sp>
      <p:sp>
        <p:nvSpPr>
          <p:cNvPr id="21511" name="Picture 35" descr="MC900435919[1]">
            <a:extLst>
              <a:ext uri="{FF2B5EF4-FFF2-40B4-BE49-F238E27FC236}">
                <a16:creationId xmlns:a16="http://schemas.microsoft.com/office/drawing/2014/main" id="{0B951B3E-FF44-4862-9823-8ACE241E1201}"/>
              </a:ext>
            </a:extLst>
          </p:cNvPr>
          <p:cNvSpPr>
            <a:spLocks noChangeAspect="1" noChangeArrowheads="1"/>
          </p:cNvSpPr>
          <p:nvPr/>
        </p:nvSpPr>
        <p:spPr bwMode="auto">
          <a:xfrm>
            <a:off x="2417763" y="2595563"/>
            <a:ext cx="3938587"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2400" dirty="0">
                <a:latin typeface="Arial" panose="020B0604020202020204" pitchFamily="34" charset="0"/>
              </a:rPr>
              <a:t>A joint union-management approach to implementing    change poses real challenges and problems ……for </a:t>
            </a:r>
            <a:r>
              <a:rPr lang="en-IE" altLang="en-US" sz="3200" b="1" dirty="0">
                <a:latin typeface="Arial" panose="020B0604020202020204" pitchFamily="34" charset="0"/>
              </a:rPr>
              <a:t>all</a:t>
            </a:r>
            <a:r>
              <a:rPr lang="en-IE" altLang="en-US" sz="2400" dirty="0">
                <a:latin typeface="Arial" panose="020B0604020202020204" pitchFamily="34" charset="0"/>
              </a:rPr>
              <a:t> players affected  </a:t>
            </a:r>
          </a:p>
        </p:txBody>
      </p:sp>
      <p:sp>
        <p:nvSpPr>
          <p:cNvPr id="21512" name="AutoShape 40">
            <a:extLst>
              <a:ext uri="{FF2B5EF4-FFF2-40B4-BE49-F238E27FC236}">
                <a16:creationId xmlns:a16="http://schemas.microsoft.com/office/drawing/2014/main" id="{5429701C-FD49-4B16-948D-BC88EDB5EEFB}"/>
              </a:ext>
            </a:extLst>
          </p:cNvPr>
          <p:cNvSpPr>
            <a:spLocks noChangeArrowheads="1"/>
          </p:cNvSpPr>
          <p:nvPr/>
        </p:nvSpPr>
        <p:spPr bwMode="auto">
          <a:xfrm>
            <a:off x="96838" y="1444625"/>
            <a:ext cx="1816100" cy="1717675"/>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COMPANIES</a:t>
            </a:r>
            <a:endParaRPr lang="en-GB" altLang="en-US" sz="1800" b="1">
              <a:latin typeface="Arial" panose="020B0604020202020204" pitchFamily="34" charset="0"/>
            </a:endParaRPr>
          </a:p>
        </p:txBody>
      </p:sp>
      <p:sp>
        <p:nvSpPr>
          <p:cNvPr id="21513" name="AutoShape 43">
            <a:extLst>
              <a:ext uri="{FF2B5EF4-FFF2-40B4-BE49-F238E27FC236}">
                <a16:creationId xmlns:a16="http://schemas.microsoft.com/office/drawing/2014/main" id="{4CE611EE-0627-4283-9310-F0217E0A60CD}"/>
              </a:ext>
            </a:extLst>
          </p:cNvPr>
          <p:cNvSpPr>
            <a:spLocks noChangeArrowheads="1"/>
          </p:cNvSpPr>
          <p:nvPr/>
        </p:nvSpPr>
        <p:spPr bwMode="auto">
          <a:xfrm>
            <a:off x="6977063" y="1084263"/>
            <a:ext cx="1817687" cy="1716087"/>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TRADE UNIONS</a:t>
            </a:r>
            <a:endParaRPr lang="en-GB" altLang="en-US" sz="1800" b="1">
              <a:latin typeface="Arial" panose="020B0604020202020204" pitchFamily="34" charset="0"/>
            </a:endParaRPr>
          </a:p>
        </p:txBody>
      </p:sp>
      <p:sp>
        <p:nvSpPr>
          <p:cNvPr id="21514" name="AutoShape 44">
            <a:extLst>
              <a:ext uri="{FF2B5EF4-FFF2-40B4-BE49-F238E27FC236}">
                <a16:creationId xmlns:a16="http://schemas.microsoft.com/office/drawing/2014/main" id="{942BF5AB-AAE7-4BE7-9CD0-7BE23B5CA9EB}"/>
              </a:ext>
            </a:extLst>
          </p:cNvPr>
          <p:cNvSpPr>
            <a:spLocks noChangeArrowheads="1"/>
          </p:cNvSpPr>
          <p:nvPr/>
        </p:nvSpPr>
        <p:spPr bwMode="auto">
          <a:xfrm>
            <a:off x="6977063" y="4379913"/>
            <a:ext cx="1817687" cy="1716087"/>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WORKFORCE</a:t>
            </a:r>
            <a:endParaRPr lang="en-GB" altLang="en-US" sz="1800" b="1">
              <a:latin typeface="Arial" panose="020B0604020202020204" pitchFamily="34" charset="0"/>
            </a:endParaRPr>
          </a:p>
        </p:txBody>
      </p:sp>
      <p:sp>
        <p:nvSpPr>
          <p:cNvPr id="21515" name="AutoShape 45">
            <a:extLst>
              <a:ext uri="{FF2B5EF4-FFF2-40B4-BE49-F238E27FC236}">
                <a16:creationId xmlns:a16="http://schemas.microsoft.com/office/drawing/2014/main" id="{4FD8570A-96BE-42A8-9725-2B4CD751F3CA}"/>
              </a:ext>
            </a:extLst>
          </p:cNvPr>
          <p:cNvSpPr>
            <a:spLocks noChangeArrowheads="1"/>
          </p:cNvSpPr>
          <p:nvPr/>
        </p:nvSpPr>
        <p:spPr bwMode="auto">
          <a:xfrm>
            <a:off x="439738" y="4391025"/>
            <a:ext cx="1817687" cy="1693863"/>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MANAGERS</a:t>
            </a:r>
            <a:endParaRPr lang="en-GB" altLang="en-US" sz="1800" b="1">
              <a:latin typeface="Arial" panose="020B0604020202020204" pitchFamily="34" charset="0"/>
            </a:endParaRPr>
          </a:p>
        </p:txBody>
      </p:sp>
      <p:sp>
        <p:nvSpPr>
          <p:cNvPr id="21516" name="AutoShape 46">
            <a:extLst>
              <a:ext uri="{FF2B5EF4-FFF2-40B4-BE49-F238E27FC236}">
                <a16:creationId xmlns:a16="http://schemas.microsoft.com/office/drawing/2014/main" id="{D554376D-EE7F-4CC1-916C-BD11FFBE73F0}"/>
              </a:ext>
            </a:extLst>
          </p:cNvPr>
          <p:cNvSpPr>
            <a:spLocks noChangeArrowheads="1"/>
          </p:cNvSpPr>
          <p:nvPr/>
        </p:nvSpPr>
        <p:spPr bwMode="auto">
          <a:xfrm rot="1502262">
            <a:off x="2698750" y="2136775"/>
            <a:ext cx="788988"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7" name="AutoShape 47">
            <a:extLst>
              <a:ext uri="{FF2B5EF4-FFF2-40B4-BE49-F238E27FC236}">
                <a16:creationId xmlns:a16="http://schemas.microsoft.com/office/drawing/2014/main" id="{2E0F0536-0C5C-4094-9301-EA494177310F}"/>
              </a:ext>
            </a:extLst>
          </p:cNvPr>
          <p:cNvSpPr>
            <a:spLocks noChangeArrowheads="1"/>
          </p:cNvSpPr>
          <p:nvPr/>
        </p:nvSpPr>
        <p:spPr bwMode="auto">
          <a:xfrm rot="-1970709">
            <a:off x="2262188" y="4949825"/>
            <a:ext cx="788987"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8" name="AutoShape 48">
            <a:extLst>
              <a:ext uri="{FF2B5EF4-FFF2-40B4-BE49-F238E27FC236}">
                <a16:creationId xmlns:a16="http://schemas.microsoft.com/office/drawing/2014/main" id="{1630E2CF-5B57-47BA-8ADF-7588F82D0DC8}"/>
              </a:ext>
            </a:extLst>
          </p:cNvPr>
          <p:cNvSpPr>
            <a:spLocks noChangeArrowheads="1"/>
          </p:cNvSpPr>
          <p:nvPr/>
        </p:nvSpPr>
        <p:spPr bwMode="auto">
          <a:xfrm rot="8836669">
            <a:off x="5654675" y="2106613"/>
            <a:ext cx="788988"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9" name="AutoShape 49">
            <a:extLst>
              <a:ext uri="{FF2B5EF4-FFF2-40B4-BE49-F238E27FC236}">
                <a16:creationId xmlns:a16="http://schemas.microsoft.com/office/drawing/2014/main" id="{7E91E1EA-6619-4303-A1D3-42F78B96354C}"/>
              </a:ext>
            </a:extLst>
          </p:cNvPr>
          <p:cNvSpPr>
            <a:spLocks noChangeArrowheads="1"/>
          </p:cNvSpPr>
          <p:nvPr/>
        </p:nvSpPr>
        <p:spPr bwMode="auto">
          <a:xfrm rot="-9288053">
            <a:off x="5954713" y="4949825"/>
            <a:ext cx="788987"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434AC540-99F4-4B03-8EBD-CE2978B5B547}"/>
              </a:ext>
            </a:extLst>
          </p:cNvPr>
          <p:cNvSpPr>
            <a:spLocks noGrp="1"/>
          </p:cNvSpPr>
          <p:nvPr>
            <p:ph type="dt" sz="quarter" idx="10"/>
          </p:nvPr>
        </p:nvSpPr>
        <p:spPr/>
        <p:txBody>
          <a:bodyPr/>
          <a:lstStyle/>
          <a:p>
            <a:pPr>
              <a:defRPr/>
            </a:pPr>
            <a:r>
              <a:rPr lang="en-US"/>
              <a:t>www.themegallery.com</a:t>
            </a:r>
          </a:p>
        </p:txBody>
      </p:sp>
      <p:sp>
        <p:nvSpPr>
          <p:cNvPr id="15" name="Footer Placeholder 4">
            <a:extLst>
              <a:ext uri="{FF2B5EF4-FFF2-40B4-BE49-F238E27FC236}">
                <a16:creationId xmlns:a16="http://schemas.microsoft.com/office/drawing/2014/main" id="{2DE3FABA-F4EE-474C-AF85-6F2B30923E30}"/>
              </a:ext>
            </a:extLst>
          </p:cNvPr>
          <p:cNvSpPr>
            <a:spLocks noGrp="1"/>
          </p:cNvSpPr>
          <p:nvPr>
            <p:ph type="ftr" sz="quarter" idx="11"/>
          </p:nvPr>
        </p:nvSpPr>
        <p:spPr/>
        <p:txBody>
          <a:bodyPr/>
          <a:lstStyle/>
          <a:p>
            <a:pPr>
              <a:defRPr/>
            </a:pPr>
            <a:r>
              <a:rPr lang="en-US"/>
              <a:t>Company Logo</a:t>
            </a:r>
          </a:p>
        </p:txBody>
      </p:sp>
      <p:pic>
        <p:nvPicPr>
          <p:cNvPr id="23556" name="Picture 31" descr="LOGO">
            <a:extLst>
              <a:ext uri="{FF2B5EF4-FFF2-40B4-BE49-F238E27FC236}">
                <a16:creationId xmlns:a16="http://schemas.microsoft.com/office/drawing/2014/main" id="{FD0209BD-ACC3-4E85-9FDA-9E58D9D9C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3557" name="Rectangle 32">
            <a:extLst>
              <a:ext uri="{FF2B5EF4-FFF2-40B4-BE49-F238E27FC236}">
                <a16:creationId xmlns:a16="http://schemas.microsoft.com/office/drawing/2014/main" id="{62B83D31-8D95-43FD-9158-CFB3A8CC7777}"/>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3558" name="Rectangle 33">
            <a:extLst>
              <a:ext uri="{FF2B5EF4-FFF2-40B4-BE49-F238E27FC236}">
                <a16:creationId xmlns:a16="http://schemas.microsoft.com/office/drawing/2014/main" id="{2D9DF907-51E3-400B-95F9-0108F0754D57}"/>
              </a:ext>
            </a:extLst>
          </p:cNvPr>
          <p:cNvSpPr>
            <a:spLocks noGrp="1" noChangeArrowheads="1"/>
          </p:cNvSpPr>
          <p:nvPr>
            <p:ph type="title"/>
          </p:nvPr>
        </p:nvSpPr>
        <p:spPr/>
        <p:txBody>
          <a:bodyPr/>
          <a:lstStyle/>
          <a:p>
            <a:pPr eaLnBrk="1" hangingPunct="1"/>
            <a:r>
              <a:rPr lang="en-GB" altLang="en-US" sz="2800" b="1" dirty="0">
                <a:highlight>
                  <a:srgbClr val="EAEAEA"/>
                </a:highlight>
              </a:rPr>
              <a:t>The Challenge for us…………</a:t>
            </a:r>
          </a:p>
        </p:txBody>
      </p:sp>
      <p:sp>
        <p:nvSpPr>
          <p:cNvPr id="23559" name="TextBox 1">
            <a:extLst>
              <a:ext uri="{FF2B5EF4-FFF2-40B4-BE49-F238E27FC236}">
                <a16:creationId xmlns:a16="http://schemas.microsoft.com/office/drawing/2014/main" id="{4946AE5C-2CFE-4B9C-A445-804388C1F53F}"/>
              </a:ext>
            </a:extLst>
          </p:cNvPr>
          <p:cNvSpPr txBox="1">
            <a:spLocks noChangeArrowheads="1"/>
          </p:cNvSpPr>
          <p:nvPr/>
        </p:nvSpPr>
        <p:spPr bwMode="auto">
          <a:xfrm>
            <a:off x="533400" y="1401763"/>
            <a:ext cx="7581900"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3400" u="sng">
                <a:latin typeface="Arial" panose="020B0604020202020204" pitchFamily="34" charset="0"/>
              </a:rPr>
              <a:t>How</a:t>
            </a:r>
            <a:r>
              <a:rPr lang="en-IE" altLang="en-US" sz="3400">
                <a:latin typeface="Arial" panose="020B0604020202020204" pitchFamily="34" charset="0"/>
              </a:rPr>
              <a:t> do we create </a:t>
            </a:r>
            <a:r>
              <a:rPr lang="en-IE" altLang="en-US" sz="3400" i="1">
                <a:latin typeface="Arial" panose="020B0604020202020204" pitchFamily="34" charset="0"/>
              </a:rPr>
              <a:t>“a participative culture, where management and staff work </a:t>
            </a:r>
            <a:r>
              <a:rPr lang="en-IE" altLang="en-US" sz="3400" i="1" u="sng">
                <a:latin typeface="Arial" panose="020B0604020202020204" pitchFamily="34" charset="0"/>
              </a:rPr>
              <a:t>collectively</a:t>
            </a:r>
            <a:r>
              <a:rPr lang="en-IE" altLang="en-US" sz="3400" i="1">
                <a:latin typeface="Arial" panose="020B0604020202020204" pitchFamily="34" charset="0"/>
              </a:rPr>
              <a:t> to ensure the success and longer term sustainability of the firm to the benefit of all!?”</a:t>
            </a:r>
          </a:p>
          <a:p>
            <a:pPr>
              <a:spcBef>
                <a:spcPct val="0"/>
              </a:spcBef>
              <a:buClrTx/>
              <a:buFontTx/>
              <a:buNone/>
            </a:pPr>
            <a:endParaRPr lang="en-IE" altLang="en-US" sz="3400" i="1">
              <a:latin typeface="Arial" panose="020B0604020202020204" pitchFamily="34" charset="0"/>
            </a:endParaRPr>
          </a:p>
          <a:p>
            <a:pPr>
              <a:spcBef>
                <a:spcPct val="0"/>
              </a:spcBef>
              <a:buClrTx/>
              <a:buFontTx/>
              <a:buNone/>
            </a:pPr>
            <a:r>
              <a:rPr lang="en-IE" altLang="en-US" sz="3400" i="1">
                <a:latin typeface="Arial" panose="020B0604020202020204" pitchFamily="34" charset="0"/>
              </a:rPr>
              <a:t>….. First,  a brief review of how “change” is frequently implemented…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a:extLst>
              <a:ext uri="{FF2B5EF4-FFF2-40B4-BE49-F238E27FC236}">
                <a16:creationId xmlns:a16="http://schemas.microsoft.com/office/drawing/2014/main" id="{780087AB-9AB1-40AE-A282-2CFC95D67DAC}"/>
              </a:ext>
            </a:extLst>
          </p:cNvPr>
          <p:cNvSpPr>
            <a:spLocks noGrp="1"/>
          </p:cNvSpPr>
          <p:nvPr>
            <p:ph type="dt" sz="quarter" idx="10"/>
          </p:nvPr>
        </p:nvSpPr>
        <p:spPr/>
        <p:txBody>
          <a:bodyPr/>
          <a:lstStyle/>
          <a:p>
            <a:pPr>
              <a:defRPr/>
            </a:pPr>
            <a:r>
              <a:rPr lang="en-US"/>
              <a:t>www.themegallery.com</a:t>
            </a:r>
          </a:p>
        </p:txBody>
      </p:sp>
      <p:sp>
        <p:nvSpPr>
          <p:cNvPr id="13" name="Footer Placeholder 3">
            <a:extLst>
              <a:ext uri="{FF2B5EF4-FFF2-40B4-BE49-F238E27FC236}">
                <a16:creationId xmlns:a16="http://schemas.microsoft.com/office/drawing/2014/main" id="{C089B98F-36E9-4D43-9AFC-00F1B3CE4E59}"/>
              </a:ext>
            </a:extLst>
          </p:cNvPr>
          <p:cNvSpPr>
            <a:spLocks noGrp="1"/>
          </p:cNvSpPr>
          <p:nvPr>
            <p:ph type="ftr" sz="quarter" idx="11"/>
          </p:nvPr>
        </p:nvSpPr>
        <p:spPr/>
        <p:txBody>
          <a:bodyPr/>
          <a:lstStyle/>
          <a:p>
            <a:pPr>
              <a:defRPr/>
            </a:pPr>
            <a:r>
              <a:rPr lang="en-US"/>
              <a:t>Company Logo</a:t>
            </a:r>
          </a:p>
        </p:txBody>
      </p:sp>
      <p:sp>
        <p:nvSpPr>
          <p:cNvPr id="25604" name="Rectangle 2">
            <a:extLst>
              <a:ext uri="{FF2B5EF4-FFF2-40B4-BE49-F238E27FC236}">
                <a16:creationId xmlns:a16="http://schemas.microsoft.com/office/drawing/2014/main" id="{ECDB146E-78CF-4C9B-8387-8703CC6E0BD8}"/>
              </a:ext>
            </a:extLst>
          </p:cNvPr>
          <p:cNvSpPr>
            <a:spLocks noGrp="1" noChangeArrowheads="1"/>
          </p:cNvSpPr>
          <p:nvPr>
            <p:ph type="title" idx="4294967295"/>
          </p:nvPr>
        </p:nvSpPr>
        <p:spPr>
          <a:xfrm>
            <a:off x="360363" y="0"/>
            <a:ext cx="8783637" cy="795338"/>
          </a:xfrm>
        </p:spPr>
        <p:txBody>
          <a:bodyPr/>
          <a:lstStyle/>
          <a:p>
            <a:pPr algn="ctr" eaLnBrk="1" hangingPunct="1"/>
            <a:r>
              <a:rPr lang="en-US" altLang="en-US" sz="2800" b="1" dirty="0">
                <a:highlight>
                  <a:srgbClr val="EAEAEA"/>
                </a:highlight>
              </a:rPr>
              <a:t>When Major Change is to be Implemented, </a:t>
            </a:r>
            <a:br>
              <a:rPr lang="en-US" altLang="en-US" sz="2800" b="1" dirty="0">
                <a:highlight>
                  <a:srgbClr val="EAEAEA"/>
                </a:highlight>
              </a:rPr>
            </a:br>
            <a:r>
              <a:rPr lang="en-US" altLang="en-US" sz="2800" b="1" dirty="0">
                <a:highlight>
                  <a:srgbClr val="EAEAEA"/>
                </a:highlight>
              </a:rPr>
              <a:t>3 Options may be considered:-</a:t>
            </a:r>
          </a:p>
        </p:txBody>
      </p:sp>
      <p:pic>
        <p:nvPicPr>
          <p:cNvPr id="25605" name="Picture 25" descr="LOGO">
            <a:extLst>
              <a:ext uri="{FF2B5EF4-FFF2-40B4-BE49-F238E27FC236}">
                <a16:creationId xmlns:a16="http://schemas.microsoft.com/office/drawing/2014/main" id="{E7AE08CC-7393-48C3-86B8-1F62982D2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5606" name="Rectangle 26">
            <a:extLst>
              <a:ext uri="{FF2B5EF4-FFF2-40B4-BE49-F238E27FC236}">
                <a16:creationId xmlns:a16="http://schemas.microsoft.com/office/drawing/2014/main" id="{154D656E-AC69-451D-8DA3-1651C8CAB61A}"/>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5607" name="AutoShape 28">
            <a:extLst>
              <a:ext uri="{FF2B5EF4-FFF2-40B4-BE49-F238E27FC236}">
                <a16:creationId xmlns:a16="http://schemas.microsoft.com/office/drawing/2014/main" id="{21483B74-20B8-44CA-BF6B-64AC63196CC9}"/>
              </a:ext>
            </a:extLst>
          </p:cNvPr>
          <p:cNvSpPr>
            <a:spLocks noChangeArrowheads="1"/>
          </p:cNvSpPr>
          <p:nvPr/>
        </p:nvSpPr>
        <p:spPr bwMode="auto">
          <a:xfrm>
            <a:off x="350838" y="1455738"/>
            <a:ext cx="2527300" cy="4470400"/>
          </a:xfrm>
          <a:prstGeom prst="cube">
            <a:avLst>
              <a:gd name="adj" fmla="val 25000"/>
            </a:avLst>
          </a:prstGeom>
          <a:solidFill>
            <a:srgbClr val="EAEAEA"/>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Rarely Works</a:t>
            </a:r>
            <a:endParaRPr lang="en-GB" altLang="en-US" sz="1800" b="1">
              <a:latin typeface="Arial" panose="020B0604020202020204" pitchFamily="34" charset="0"/>
            </a:endParaRPr>
          </a:p>
        </p:txBody>
      </p:sp>
      <p:sp>
        <p:nvSpPr>
          <p:cNvPr id="25608" name="Text Box 29">
            <a:extLst>
              <a:ext uri="{FF2B5EF4-FFF2-40B4-BE49-F238E27FC236}">
                <a16:creationId xmlns:a16="http://schemas.microsoft.com/office/drawing/2014/main" id="{C1BD05D1-7651-4001-B511-BD3922DC1786}"/>
              </a:ext>
            </a:extLst>
          </p:cNvPr>
          <p:cNvSpPr txBox="1">
            <a:spLocks noChangeArrowheads="1"/>
          </p:cNvSpPr>
          <p:nvPr/>
        </p:nvSpPr>
        <p:spPr bwMode="auto">
          <a:xfrm>
            <a:off x="360363" y="2393950"/>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1. Rational Discussion</a:t>
            </a:r>
            <a:endParaRPr lang="en-GB" altLang="en-US" sz="2200" b="1">
              <a:latin typeface="Arial" panose="020B0604020202020204" pitchFamily="34" charset="0"/>
            </a:endParaRPr>
          </a:p>
        </p:txBody>
      </p:sp>
      <p:sp>
        <p:nvSpPr>
          <p:cNvPr id="95264" name="AutoShape 32">
            <a:extLst>
              <a:ext uri="{FF2B5EF4-FFF2-40B4-BE49-F238E27FC236}">
                <a16:creationId xmlns:a16="http://schemas.microsoft.com/office/drawing/2014/main" id="{9289EA47-18A3-4FE6-B3DC-0922DE22CE4E}"/>
              </a:ext>
            </a:extLst>
          </p:cNvPr>
          <p:cNvSpPr>
            <a:spLocks noChangeArrowheads="1"/>
          </p:cNvSpPr>
          <p:nvPr/>
        </p:nvSpPr>
        <p:spPr bwMode="auto">
          <a:xfrm>
            <a:off x="3006725" y="1463675"/>
            <a:ext cx="2527300" cy="4470400"/>
          </a:xfrm>
          <a:prstGeom prst="cube">
            <a:avLst>
              <a:gd name="adj" fmla="val 25000"/>
            </a:avLst>
          </a:prstGeom>
          <a:solidFill>
            <a:srgbClr val="FFFF99"/>
          </a:solidFill>
          <a:ln w="44450">
            <a:solidFill>
              <a:srgbClr val="008000"/>
            </a:solidFill>
            <a:miter lim="800000"/>
            <a:headEnd/>
            <a:tailEnd/>
          </a:ln>
          <a:effectLst/>
        </p:spPr>
        <p:txBody>
          <a:bodyPr wrap="none" anchor="ctr"/>
          <a:lstStyle/>
          <a:p>
            <a:pPr algn="ctr">
              <a:buFontTx/>
              <a:buChar char="•"/>
              <a:defRPr/>
            </a:pPr>
            <a:r>
              <a:rPr lang="en-IE" b="1" dirty="0">
                <a:latin typeface="Arial" charset="0"/>
              </a:rPr>
              <a:t> Insertion </a:t>
            </a:r>
          </a:p>
          <a:p>
            <a:pPr algn="ctr">
              <a:defRPr/>
            </a:pPr>
            <a:r>
              <a:rPr lang="en-IE" b="1" dirty="0">
                <a:latin typeface="Arial" charset="0"/>
              </a:rPr>
              <a:t>  of Change</a:t>
            </a:r>
          </a:p>
          <a:p>
            <a:pPr algn="ctr">
              <a:defRPr/>
            </a:pPr>
            <a:r>
              <a:rPr lang="en-IE" sz="2600" b="1" dirty="0">
                <a:effectLst>
                  <a:outerShdw blurRad="38100" dist="38100" dir="2700000" algn="tl">
                    <a:srgbClr val="000000"/>
                  </a:outerShdw>
                </a:effectLst>
                <a:latin typeface="Arial" charset="0"/>
                <a:cs typeface="Arial" charset="0"/>
              </a:rPr>
              <a:t>↓</a:t>
            </a:r>
          </a:p>
          <a:p>
            <a:pPr algn="ctr">
              <a:buFontTx/>
              <a:buChar char="•"/>
              <a:defRPr/>
            </a:pPr>
            <a:endParaRPr lang="en-IE" b="1" dirty="0">
              <a:latin typeface="Arial" charset="0"/>
            </a:endParaRPr>
          </a:p>
          <a:p>
            <a:pPr algn="ctr">
              <a:buFontTx/>
              <a:buChar char="•"/>
              <a:defRPr/>
            </a:pPr>
            <a:r>
              <a:rPr lang="en-IE" b="1" dirty="0">
                <a:latin typeface="Arial" charset="0"/>
              </a:rPr>
              <a:t> Most </a:t>
            </a:r>
          </a:p>
          <a:p>
            <a:pPr algn="ctr">
              <a:defRPr/>
            </a:pPr>
            <a:r>
              <a:rPr lang="en-IE" b="1" dirty="0">
                <a:latin typeface="Arial" charset="0"/>
              </a:rPr>
              <a:t>  Commonly </a:t>
            </a:r>
          </a:p>
          <a:p>
            <a:pPr algn="ctr">
              <a:defRPr/>
            </a:pPr>
            <a:r>
              <a:rPr lang="en-IE" b="1" dirty="0">
                <a:latin typeface="Arial" charset="0"/>
              </a:rPr>
              <a:t>  Used</a:t>
            </a:r>
          </a:p>
          <a:p>
            <a:pPr algn="ctr">
              <a:defRPr/>
            </a:pPr>
            <a:endParaRPr lang="en-IE" b="1" dirty="0">
              <a:latin typeface="Arial" charset="0"/>
            </a:endParaRPr>
          </a:p>
          <a:p>
            <a:pPr algn="ctr">
              <a:defRPr/>
            </a:pPr>
            <a:r>
              <a:rPr lang="en-IE" b="1" dirty="0">
                <a:latin typeface="Arial" charset="0"/>
              </a:rPr>
              <a:t>(generates many</a:t>
            </a:r>
          </a:p>
          <a:p>
            <a:pPr algn="ctr">
              <a:defRPr/>
            </a:pPr>
            <a:r>
              <a:rPr lang="en-IE" b="1" dirty="0">
                <a:latin typeface="Arial" charset="0"/>
              </a:rPr>
              <a:t>Opposing forces) </a:t>
            </a:r>
            <a:endParaRPr lang="en-GB" b="1" dirty="0">
              <a:latin typeface="Arial" charset="0"/>
            </a:endParaRPr>
          </a:p>
        </p:txBody>
      </p:sp>
      <p:sp>
        <p:nvSpPr>
          <p:cNvPr id="25610" name="AutoShape 33">
            <a:extLst>
              <a:ext uri="{FF2B5EF4-FFF2-40B4-BE49-F238E27FC236}">
                <a16:creationId xmlns:a16="http://schemas.microsoft.com/office/drawing/2014/main" id="{AB550182-8FED-43DE-B02E-FB79733BA63A}"/>
              </a:ext>
            </a:extLst>
          </p:cNvPr>
          <p:cNvSpPr>
            <a:spLocks noChangeArrowheads="1"/>
          </p:cNvSpPr>
          <p:nvPr/>
        </p:nvSpPr>
        <p:spPr bwMode="auto">
          <a:xfrm>
            <a:off x="5867400" y="1462088"/>
            <a:ext cx="2527300" cy="4470400"/>
          </a:xfrm>
          <a:prstGeom prst="cube">
            <a:avLst>
              <a:gd name="adj" fmla="val 25000"/>
            </a:avLst>
          </a:prstGeom>
          <a:solidFill>
            <a:srgbClr val="FFCC99"/>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Preferred </a:t>
            </a:r>
          </a:p>
          <a:p>
            <a:pPr algn="ctr">
              <a:spcBef>
                <a:spcPct val="0"/>
              </a:spcBef>
              <a:buClrTx/>
              <a:buFontTx/>
              <a:buNone/>
            </a:pPr>
            <a:r>
              <a:rPr lang="en-IE" altLang="en-US" sz="1800" b="1">
                <a:latin typeface="Arial" panose="020B0604020202020204" pitchFamily="34" charset="0"/>
              </a:rPr>
              <a:t>Option</a:t>
            </a:r>
          </a:p>
          <a:p>
            <a:pPr algn="ctr">
              <a:spcBef>
                <a:spcPct val="0"/>
              </a:spcBef>
              <a:buClrTx/>
              <a:buFontTx/>
              <a:buNone/>
            </a:pPr>
            <a:r>
              <a:rPr lang="en-IE" altLang="en-US" sz="1800" b="1">
                <a:latin typeface="Arial" panose="020B0604020202020204" pitchFamily="34" charset="0"/>
              </a:rPr>
              <a:t>- Requires </a:t>
            </a:r>
          </a:p>
          <a:p>
            <a:pPr algn="ctr">
              <a:spcBef>
                <a:spcPct val="0"/>
              </a:spcBef>
              <a:buClrTx/>
              <a:buFontTx/>
              <a:buNone/>
            </a:pPr>
            <a:r>
              <a:rPr lang="en-IE" altLang="en-US" sz="1800" b="1">
                <a:latin typeface="Arial" panose="020B0604020202020204" pitchFamily="34" charset="0"/>
              </a:rPr>
              <a:t>Real </a:t>
            </a:r>
          </a:p>
          <a:p>
            <a:pPr algn="ctr">
              <a:spcBef>
                <a:spcPct val="0"/>
              </a:spcBef>
              <a:buClrTx/>
              <a:buFontTx/>
              <a:buNone/>
            </a:pPr>
            <a:r>
              <a:rPr lang="en-IE" altLang="en-US" sz="1800" b="1">
                <a:latin typeface="Arial" panose="020B0604020202020204" pitchFamily="34" charset="0"/>
              </a:rPr>
              <a:t>Leadership</a:t>
            </a:r>
            <a:endParaRPr lang="en-GB" altLang="en-US" sz="1800" b="1">
              <a:latin typeface="Arial" panose="020B0604020202020204" pitchFamily="34" charset="0"/>
            </a:endParaRPr>
          </a:p>
        </p:txBody>
      </p:sp>
      <p:sp>
        <p:nvSpPr>
          <p:cNvPr id="25611" name="Text Box 34">
            <a:extLst>
              <a:ext uri="{FF2B5EF4-FFF2-40B4-BE49-F238E27FC236}">
                <a16:creationId xmlns:a16="http://schemas.microsoft.com/office/drawing/2014/main" id="{66522A74-8573-4841-804E-C85F8476ECA4}"/>
              </a:ext>
            </a:extLst>
          </p:cNvPr>
          <p:cNvSpPr txBox="1">
            <a:spLocks noChangeArrowheads="1"/>
          </p:cNvSpPr>
          <p:nvPr/>
        </p:nvSpPr>
        <p:spPr bwMode="auto">
          <a:xfrm>
            <a:off x="3052763" y="2197100"/>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2. Power</a:t>
            </a:r>
            <a:endParaRPr lang="en-GB" altLang="en-US" sz="2200" b="1">
              <a:latin typeface="Arial" panose="020B0604020202020204" pitchFamily="34" charset="0"/>
            </a:endParaRPr>
          </a:p>
        </p:txBody>
      </p:sp>
      <p:sp>
        <p:nvSpPr>
          <p:cNvPr id="25612" name="Text Box 35">
            <a:extLst>
              <a:ext uri="{FF2B5EF4-FFF2-40B4-BE49-F238E27FC236}">
                <a16:creationId xmlns:a16="http://schemas.microsoft.com/office/drawing/2014/main" id="{751FCA08-B468-4788-A1D6-E86B96AF22E3}"/>
              </a:ext>
            </a:extLst>
          </p:cNvPr>
          <p:cNvSpPr txBox="1">
            <a:spLocks noChangeArrowheads="1"/>
          </p:cNvSpPr>
          <p:nvPr/>
        </p:nvSpPr>
        <p:spPr bwMode="auto">
          <a:xfrm>
            <a:off x="5829300" y="2139950"/>
            <a:ext cx="179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3. Hearts &amp; Minds</a:t>
            </a:r>
            <a:endParaRPr lang="en-GB" altLang="en-US" sz="2200" b="1">
              <a:latin typeface="Arial" panose="020B0604020202020204" pitchFamily="34" charset="0"/>
            </a:endParaRPr>
          </a:p>
        </p:txBody>
      </p:sp>
      <p:sp>
        <p:nvSpPr>
          <p:cNvPr id="25613" name="Text Box 36">
            <a:extLst>
              <a:ext uri="{FF2B5EF4-FFF2-40B4-BE49-F238E27FC236}">
                <a16:creationId xmlns:a16="http://schemas.microsoft.com/office/drawing/2014/main" id="{1EE32A7C-4B32-4063-AC40-86C890E167EE}"/>
              </a:ext>
            </a:extLst>
          </p:cNvPr>
          <p:cNvSpPr txBox="1">
            <a:spLocks noChangeArrowheads="1"/>
          </p:cNvSpPr>
          <p:nvPr/>
        </p:nvSpPr>
        <p:spPr bwMode="auto">
          <a:xfrm>
            <a:off x="0" y="6118225"/>
            <a:ext cx="72485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1400" b="1">
                <a:latin typeface="Arial" panose="020B0604020202020204" pitchFamily="34" charset="0"/>
              </a:rPr>
              <a:t>(Source: “Why Your Corporate Culture Change Isn’t Working and What to Do About It”.. Michael Ward Gower Publishing UK 1995)</a:t>
            </a:r>
            <a:endParaRPr lang="en-GB" altLang="en-US" sz="1400" b="1">
              <a:latin typeface="Arial" panose="020B0604020202020204" pitchFamily="34" charset="0"/>
            </a:endParaRPr>
          </a:p>
        </p:txBody>
      </p:sp>
      <p:cxnSp>
        <p:nvCxnSpPr>
          <p:cNvPr id="8" name="Straight Arrow Connector 7">
            <a:extLst>
              <a:ext uri="{FF2B5EF4-FFF2-40B4-BE49-F238E27FC236}">
                <a16:creationId xmlns:a16="http://schemas.microsoft.com/office/drawing/2014/main" id="{2AB15FC2-94EA-4D33-BC2D-C4ACBB172B35}"/>
              </a:ext>
            </a:extLst>
          </p:cNvPr>
          <p:cNvCxnSpPr/>
          <p:nvPr/>
        </p:nvCxnSpPr>
        <p:spPr bwMode="auto">
          <a:xfrm flipV="1">
            <a:off x="3947532" y="4694663"/>
            <a:ext cx="0" cy="20072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F977AD75-8562-4C81-BC46-9EBDCEF57CA2}"/>
              </a:ext>
            </a:extLst>
          </p:cNvPr>
          <p:cNvSpPr>
            <a:spLocks noGrp="1"/>
          </p:cNvSpPr>
          <p:nvPr>
            <p:ph type="dt" sz="quarter" idx="10"/>
          </p:nvPr>
        </p:nvSpPr>
        <p:spPr/>
        <p:txBody>
          <a:bodyPr/>
          <a:lstStyle/>
          <a:p>
            <a:pPr>
              <a:defRPr/>
            </a:pPr>
            <a:r>
              <a:rPr lang="en-US"/>
              <a:t>www.themegallery.com</a:t>
            </a:r>
          </a:p>
        </p:txBody>
      </p:sp>
      <p:sp>
        <p:nvSpPr>
          <p:cNvPr id="12" name="Footer Placeholder 4">
            <a:extLst>
              <a:ext uri="{FF2B5EF4-FFF2-40B4-BE49-F238E27FC236}">
                <a16:creationId xmlns:a16="http://schemas.microsoft.com/office/drawing/2014/main" id="{655FC9DE-DA71-42B3-B7B4-C55E54DCD355}"/>
              </a:ext>
            </a:extLst>
          </p:cNvPr>
          <p:cNvSpPr>
            <a:spLocks noGrp="1"/>
          </p:cNvSpPr>
          <p:nvPr>
            <p:ph type="ftr" sz="quarter" idx="11"/>
          </p:nvPr>
        </p:nvSpPr>
        <p:spPr/>
        <p:txBody>
          <a:bodyPr/>
          <a:lstStyle/>
          <a:p>
            <a:pPr>
              <a:defRPr/>
            </a:pPr>
            <a:r>
              <a:rPr lang="en-US"/>
              <a:t>Company Logo</a:t>
            </a:r>
          </a:p>
        </p:txBody>
      </p:sp>
      <p:sp>
        <p:nvSpPr>
          <p:cNvPr id="27652" name="Rectangle 2">
            <a:extLst>
              <a:ext uri="{FF2B5EF4-FFF2-40B4-BE49-F238E27FC236}">
                <a16:creationId xmlns:a16="http://schemas.microsoft.com/office/drawing/2014/main" id="{E41680EE-E514-4B15-B801-F9D92AA9FB84}"/>
              </a:ext>
            </a:extLst>
          </p:cNvPr>
          <p:cNvSpPr>
            <a:spLocks noGrp="1" noChangeArrowheads="1"/>
          </p:cNvSpPr>
          <p:nvPr>
            <p:ph type="title"/>
          </p:nvPr>
        </p:nvSpPr>
        <p:spPr/>
        <p:txBody>
          <a:bodyPr/>
          <a:lstStyle/>
          <a:p>
            <a:pPr eaLnBrk="1" hangingPunct="1"/>
            <a:r>
              <a:rPr lang="en-US" altLang="en-US" sz="2800" b="1" dirty="0">
                <a:highlight>
                  <a:srgbClr val="EAEAEA"/>
                </a:highlight>
              </a:rPr>
              <a:t>Our approach draws on each option – and combines all three…………..!!</a:t>
            </a:r>
          </a:p>
        </p:txBody>
      </p:sp>
      <p:pic>
        <p:nvPicPr>
          <p:cNvPr id="27653" name="Picture 25" descr="LOGO">
            <a:extLst>
              <a:ext uri="{FF2B5EF4-FFF2-40B4-BE49-F238E27FC236}">
                <a16:creationId xmlns:a16="http://schemas.microsoft.com/office/drawing/2014/main" id="{6D284967-131B-4F7D-ADF7-2E88F68C60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7654" name="Rectangle 26">
            <a:extLst>
              <a:ext uri="{FF2B5EF4-FFF2-40B4-BE49-F238E27FC236}">
                <a16:creationId xmlns:a16="http://schemas.microsoft.com/office/drawing/2014/main" id="{DFCC47F2-20B7-4A6C-97FC-2C62DCE94BE5}"/>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7655" name="AutoShape 27">
            <a:extLst>
              <a:ext uri="{FF2B5EF4-FFF2-40B4-BE49-F238E27FC236}">
                <a16:creationId xmlns:a16="http://schemas.microsoft.com/office/drawing/2014/main" id="{26E84DC1-F1B3-4DFE-8BDF-0B263D6FF6F7}"/>
              </a:ext>
            </a:extLst>
          </p:cNvPr>
          <p:cNvSpPr>
            <a:spLocks noChangeArrowheads="1"/>
          </p:cNvSpPr>
          <p:nvPr/>
        </p:nvSpPr>
        <p:spPr bwMode="auto">
          <a:xfrm>
            <a:off x="1108075" y="1409700"/>
            <a:ext cx="2616200" cy="4470400"/>
          </a:xfrm>
          <a:prstGeom prst="cube">
            <a:avLst>
              <a:gd name="adj" fmla="val 25000"/>
            </a:avLst>
          </a:prstGeom>
          <a:solidFill>
            <a:srgbClr val="EAEAEA"/>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Provides </a:t>
            </a:r>
          </a:p>
          <a:p>
            <a:pPr algn="ctr">
              <a:spcBef>
                <a:spcPct val="0"/>
              </a:spcBef>
              <a:buClrTx/>
              <a:buFontTx/>
              <a:buNone/>
            </a:pPr>
            <a:r>
              <a:rPr lang="en-IE" altLang="en-US" sz="1800" b="1">
                <a:latin typeface="Arial" panose="020B0604020202020204" pitchFamily="34" charset="0"/>
              </a:rPr>
              <a:t>the Context</a:t>
            </a:r>
            <a:endParaRPr lang="en-GB" altLang="en-US" sz="1800" b="1">
              <a:latin typeface="Arial" panose="020B0604020202020204" pitchFamily="34" charset="0"/>
            </a:endParaRPr>
          </a:p>
        </p:txBody>
      </p:sp>
      <p:sp>
        <p:nvSpPr>
          <p:cNvPr id="27656" name="AutoShape 28">
            <a:extLst>
              <a:ext uri="{FF2B5EF4-FFF2-40B4-BE49-F238E27FC236}">
                <a16:creationId xmlns:a16="http://schemas.microsoft.com/office/drawing/2014/main" id="{CBD5020E-0173-497F-AC9F-0B9BCA6899DF}"/>
              </a:ext>
            </a:extLst>
          </p:cNvPr>
          <p:cNvSpPr>
            <a:spLocks noChangeArrowheads="1"/>
          </p:cNvSpPr>
          <p:nvPr/>
        </p:nvSpPr>
        <p:spPr bwMode="auto">
          <a:xfrm>
            <a:off x="3030538" y="1362075"/>
            <a:ext cx="4387850" cy="4505325"/>
          </a:xfrm>
          <a:prstGeom prst="cube">
            <a:avLst>
              <a:gd name="adj" fmla="val 17329"/>
            </a:avLst>
          </a:prstGeom>
          <a:solidFill>
            <a:srgbClr val="FFFF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Char char="•"/>
            </a:pPr>
            <a:r>
              <a:rPr lang="en-IE" altLang="en-US" sz="1800" b="1">
                <a:latin typeface="Arial" panose="020B0604020202020204" pitchFamily="34" charset="0"/>
              </a:rPr>
              <a:t> Forces</a:t>
            </a:r>
          </a:p>
          <a:p>
            <a:pPr>
              <a:spcBef>
                <a:spcPct val="0"/>
              </a:spcBef>
              <a:buClrTx/>
              <a:buFontTx/>
              <a:buNone/>
            </a:pPr>
            <a:r>
              <a:rPr lang="en-IE" altLang="en-US" sz="1800" b="1">
                <a:latin typeface="Arial" panose="020B0604020202020204" pitchFamily="34" charset="0"/>
              </a:rPr>
              <a:t>    aligned</a:t>
            </a:r>
          </a:p>
          <a:p>
            <a:pPr>
              <a:spcBef>
                <a:spcPct val="0"/>
              </a:spcBef>
              <a:buClrTx/>
              <a:buFontTx/>
              <a:buNone/>
            </a:pPr>
            <a:endParaRPr lang="en-IE" altLang="en-US" sz="1800" b="1">
              <a:latin typeface="Arial" panose="020B0604020202020204" pitchFamily="34" charset="0"/>
            </a:endParaRPr>
          </a:p>
          <a:p>
            <a:pPr>
              <a:spcBef>
                <a:spcPct val="0"/>
              </a:spcBef>
              <a:buClrTx/>
              <a:buFontTx/>
              <a:buNone/>
            </a:pPr>
            <a:r>
              <a:rPr lang="en-IE" altLang="en-US" sz="1800" b="1">
                <a:latin typeface="Arial" panose="020B0604020202020204" pitchFamily="34" charset="0"/>
              </a:rPr>
              <a:t>- ↑Pull from </a:t>
            </a:r>
          </a:p>
          <a:p>
            <a:pPr>
              <a:spcBef>
                <a:spcPct val="0"/>
              </a:spcBef>
              <a:buClrTx/>
              <a:buFontTx/>
              <a:buNone/>
            </a:pPr>
            <a:r>
              <a:rPr lang="en-IE" altLang="en-US" sz="1800" b="1">
                <a:latin typeface="Arial" panose="020B0604020202020204" pitchFamily="34" charset="0"/>
              </a:rPr>
              <a:t>       the Top</a:t>
            </a:r>
          </a:p>
          <a:p>
            <a:pPr>
              <a:spcBef>
                <a:spcPct val="0"/>
              </a:spcBef>
              <a:buClrTx/>
              <a:buFontTx/>
              <a:buNone/>
            </a:pPr>
            <a:endParaRPr lang="en-IE" altLang="en-US" sz="1800" b="1">
              <a:latin typeface="Arial" panose="020B0604020202020204" pitchFamily="34" charset="0"/>
            </a:endParaRPr>
          </a:p>
          <a:p>
            <a:pPr>
              <a:spcBef>
                <a:spcPct val="0"/>
              </a:spcBef>
              <a:buClrTx/>
              <a:buFontTx/>
              <a:buNone/>
            </a:pPr>
            <a:r>
              <a:rPr lang="en-IE" altLang="en-US" sz="1800" b="1">
                <a:latin typeface="Times New Roman" panose="02020603050405020304" pitchFamily="18" charset="0"/>
                <a:cs typeface="Arial" panose="020B0604020202020204" pitchFamily="34" charset="0"/>
              </a:rPr>
              <a:t>- ↑</a:t>
            </a:r>
            <a:r>
              <a:rPr lang="en-IE" altLang="en-US" sz="1800" b="1">
                <a:latin typeface="Arial" panose="020B0604020202020204" pitchFamily="34" charset="0"/>
                <a:cs typeface="Arial" panose="020B0604020202020204" pitchFamily="34" charset="0"/>
              </a:rPr>
              <a:t>Push from </a:t>
            </a:r>
          </a:p>
          <a:p>
            <a:pPr>
              <a:spcBef>
                <a:spcPct val="0"/>
              </a:spcBef>
              <a:buClrTx/>
              <a:buFontTx/>
              <a:buNone/>
            </a:pPr>
            <a:r>
              <a:rPr lang="en-IE" altLang="en-US" sz="1800" b="1">
                <a:latin typeface="Arial" panose="020B0604020202020204" pitchFamily="34" charset="0"/>
                <a:cs typeface="Arial" panose="020B0604020202020204" pitchFamily="34" charset="0"/>
              </a:rPr>
              <a:t>     the Bottom</a:t>
            </a:r>
          </a:p>
        </p:txBody>
      </p:sp>
      <p:sp>
        <p:nvSpPr>
          <p:cNvPr id="27657" name="AutoShape 29">
            <a:extLst>
              <a:ext uri="{FF2B5EF4-FFF2-40B4-BE49-F238E27FC236}">
                <a16:creationId xmlns:a16="http://schemas.microsoft.com/office/drawing/2014/main" id="{FC0F1478-BE9F-4364-8596-DB86D487C26D}"/>
              </a:ext>
            </a:extLst>
          </p:cNvPr>
          <p:cNvSpPr>
            <a:spLocks noChangeArrowheads="1"/>
          </p:cNvSpPr>
          <p:nvPr/>
        </p:nvSpPr>
        <p:spPr bwMode="auto">
          <a:xfrm>
            <a:off x="4981575" y="1404938"/>
            <a:ext cx="2617788" cy="4470400"/>
          </a:xfrm>
          <a:prstGeom prst="cube">
            <a:avLst>
              <a:gd name="adj" fmla="val 25000"/>
            </a:avLst>
          </a:prstGeom>
          <a:solidFill>
            <a:srgbClr val="FFCC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Given freely</a:t>
            </a:r>
          </a:p>
          <a:p>
            <a:pPr algn="ctr">
              <a:spcBef>
                <a:spcPct val="0"/>
              </a:spcBef>
              <a:buClrTx/>
              <a:buFontTx/>
              <a:buNone/>
            </a:pPr>
            <a:r>
              <a:rPr lang="en-IE" altLang="en-US" sz="1800" b="1">
                <a:latin typeface="Arial" panose="020B0604020202020204" pitchFamily="34" charset="0"/>
              </a:rPr>
              <a:t>through agreeing</a:t>
            </a:r>
          </a:p>
          <a:p>
            <a:pPr algn="ctr">
              <a:spcBef>
                <a:spcPct val="0"/>
              </a:spcBef>
              <a:buClrTx/>
              <a:buFontTx/>
              <a:buNone/>
            </a:pPr>
            <a:r>
              <a:rPr lang="en-IE" altLang="en-US" sz="1800" b="1">
                <a:latin typeface="Arial" panose="020B0604020202020204" pitchFamily="34" charset="0"/>
              </a:rPr>
              <a:t>a vision and </a:t>
            </a:r>
          </a:p>
          <a:p>
            <a:pPr algn="ctr">
              <a:spcBef>
                <a:spcPct val="0"/>
              </a:spcBef>
              <a:buClrTx/>
              <a:buFontTx/>
              <a:buNone/>
            </a:pPr>
            <a:r>
              <a:rPr lang="en-IE" altLang="en-US" sz="1800" b="1">
                <a:latin typeface="Arial" panose="020B0604020202020204" pitchFamily="34" charset="0"/>
              </a:rPr>
              <a:t>providing</a:t>
            </a:r>
          </a:p>
          <a:p>
            <a:pPr algn="ctr">
              <a:spcBef>
                <a:spcPct val="0"/>
              </a:spcBef>
              <a:buClrTx/>
              <a:buFontTx/>
              <a:buNone/>
            </a:pPr>
            <a:r>
              <a:rPr lang="en-IE" altLang="en-US" sz="1800" b="1">
                <a:latin typeface="Arial" panose="020B0604020202020204" pitchFamily="34" charset="0"/>
              </a:rPr>
              <a:t>leadership to</a:t>
            </a:r>
          </a:p>
          <a:p>
            <a:pPr algn="ctr">
              <a:spcBef>
                <a:spcPct val="0"/>
              </a:spcBef>
              <a:buClrTx/>
              <a:buFontTx/>
              <a:buNone/>
            </a:pPr>
            <a:r>
              <a:rPr lang="en-IE" altLang="en-US" sz="1800" b="1">
                <a:latin typeface="Arial" panose="020B0604020202020204" pitchFamily="34" charset="0"/>
              </a:rPr>
              <a:t>achieve it</a:t>
            </a:r>
            <a:endParaRPr lang="en-GB" altLang="en-US" sz="1800" b="1">
              <a:latin typeface="Arial" panose="020B0604020202020204" pitchFamily="34" charset="0"/>
            </a:endParaRPr>
          </a:p>
        </p:txBody>
      </p:sp>
      <p:sp>
        <p:nvSpPr>
          <p:cNvPr id="27658" name="Text Box 30">
            <a:extLst>
              <a:ext uri="{FF2B5EF4-FFF2-40B4-BE49-F238E27FC236}">
                <a16:creationId xmlns:a16="http://schemas.microsoft.com/office/drawing/2014/main" id="{1A458654-CFAF-43C0-9EBF-C223ED506D5D}"/>
              </a:ext>
            </a:extLst>
          </p:cNvPr>
          <p:cNvSpPr txBox="1">
            <a:spLocks noChangeArrowheads="1"/>
          </p:cNvSpPr>
          <p:nvPr/>
        </p:nvSpPr>
        <p:spPr bwMode="auto">
          <a:xfrm>
            <a:off x="1173163" y="2065338"/>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1. Rational Discussion</a:t>
            </a:r>
            <a:endParaRPr lang="en-GB" altLang="en-US" sz="2200" b="1">
              <a:latin typeface="Arial" panose="020B0604020202020204" pitchFamily="34" charset="0"/>
            </a:endParaRPr>
          </a:p>
        </p:txBody>
      </p:sp>
      <p:sp>
        <p:nvSpPr>
          <p:cNvPr id="27659" name="Text Box 31">
            <a:extLst>
              <a:ext uri="{FF2B5EF4-FFF2-40B4-BE49-F238E27FC236}">
                <a16:creationId xmlns:a16="http://schemas.microsoft.com/office/drawing/2014/main" id="{CA81B5C5-8256-4B16-86BA-6F30618D6A60}"/>
              </a:ext>
            </a:extLst>
          </p:cNvPr>
          <p:cNvSpPr txBox="1">
            <a:spLocks noChangeArrowheads="1"/>
          </p:cNvSpPr>
          <p:nvPr/>
        </p:nvSpPr>
        <p:spPr bwMode="auto">
          <a:xfrm>
            <a:off x="3030538" y="2073275"/>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2. Power</a:t>
            </a:r>
            <a:endParaRPr lang="en-GB" altLang="en-US" sz="2200" b="1">
              <a:latin typeface="Arial" panose="020B0604020202020204" pitchFamily="34" charset="0"/>
            </a:endParaRPr>
          </a:p>
        </p:txBody>
      </p:sp>
      <p:sp>
        <p:nvSpPr>
          <p:cNvPr id="27660" name="Text Box 32">
            <a:extLst>
              <a:ext uri="{FF2B5EF4-FFF2-40B4-BE49-F238E27FC236}">
                <a16:creationId xmlns:a16="http://schemas.microsoft.com/office/drawing/2014/main" id="{A93EC324-BDEB-4D7E-A06E-66F621227805}"/>
              </a:ext>
            </a:extLst>
          </p:cNvPr>
          <p:cNvSpPr txBox="1">
            <a:spLocks noChangeArrowheads="1"/>
          </p:cNvSpPr>
          <p:nvPr/>
        </p:nvSpPr>
        <p:spPr bwMode="auto">
          <a:xfrm>
            <a:off x="4981575" y="2049463"/>
            <a:ext cx="179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3. Hearts &amp; Minds</a:t>
            </a:r>
            <a:endParaRPr lang="en-GB" altLang="en-US" sz="2200" b="1">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a:extLst>
              <a:ext uri="{FF2B5EF4-FFF2-40B4-BE49-F238E27FC236}">
                <a16:creationId xmlns:a16="http://schemas.microsoft.com/office/drawing/2014/main" id="{2249D501-659B-4447-9879-4A1C345CF6B0}"/>
              </a:ext>
            </a:extLst>
          </p:cNvPr>
          <p:cNvSpPr>
            <a:spLocks noGrp="1"/>
          </p:cNvSpPr>
          <p:nvPr>
            <p:ph type="dt" sz="quarter" idx="10"/>
          </p:nvPr>
        </p:nvSpPr>
        <p:spPr/>
        <p:txBody>
          <a:bodyPr/>
          <a:lstStyle/>
          <a:p>
            <a:pPr>
              <a:defRPr/>
            </a:pPr>
            <a:r>
              <a:rPr lang="en-US"/>
              <a:t>www.themegallery.com</a:t>
            </a:r>
          </a:p>
        </p:txBody>
      </p:sp>
      <p:sp>
        <p:nvSpPr>
          <p:cNvPr id="13" name="Footer Placeholder 4">
            <a:extLst>
              <a:ext uri="{FF2B5EF4-FFF2-40B4-BE49-F238E27FC236}">
                <a16:creationId xmlns:a16="http://schemas.microsoft.com/office/drawing/2014/main" id="{D049B7BB-177F-49E2-A8B8-954251612BC8}"/>
              </a:ext>
            </a:extLst>
          </p:cNvPr>
          <p:cNvSpPr>
            <a:spLocks noGrp="1"/>
          </p:cNvSpPr>
          <p:nvPr>
            <p:ph type="ftr" sz="quarter" idx="11"/>
          </p:nvPr>
        </p:nvSpPr>
        <p:spPr/>
        <p:txBody>
          <a:bodyPr/>
          <a:lstStyle/>
          <a:p>
            <a:pPr>
              <a:defRPr/>
            </a:pPr>
            <a:r>
              <a:rPr lang="en-US"/>
              <a:t>Company Logo</a:t>
            </a:r>
          </a:p>
        </p:txBody>
      </p:sp>
      <p:sp>
        <p:nvSpPr>
          <p:cNvPr id="29700" name="Rectangle 2">
            <a:extLst>
              <a:ext uri="{FF2B5EF4-FFF2-40B4-BE49-F238E27FC236}">
                <a16:creationId xmlns:a16="http://schemas.microsoft.com/office/drawing/2014/main" id="{72B54618-8B26-4D2C-94C9-46A88897B8F9}"/>
              </a:ext>
            </a:extLst>
          </p:cNvPr>
          <p:cNvSpPr>
            <a:spLocks noGrp="1" noChangeArrowheads="1"/>
          </p:cNvSpPr>
          <p:nvPr>
            <p:ph type="title"/>
          </p:nvPr>
        </p:nvSpPr>
        <p:spPr>
          <a:xfrm>
            <a:off x="669925" y="152400"/>
            <a:ext cx="8229600" cy="563563"/>
          </a:xfrm>
        </p:spPr>
        <p:txBody>
          <a:bodyPr/>
          <a:lstStyle/>
          <a:p>
            <a:pPr algn="ctr" eaLnBrk="1" hangingPunct="1"/>
            <a:r>
              <a:rPr lang="en-US" altLang="en-US" sz="2400" b="1" dirty="0">
                <a:highlight>
                  <a:srgbClr val="EAEAEA"/>
                </a:highlight>
              </a:rPr>
              <a:t>OUR MODEL – Establish a Joint approach involving all players..</a:t>
            </a:r>
          </a:p>
        </p:txBody>
      </p:sp>
      <p:sp>
        <p:nvSpPr>
          <p:cNvPr id="29701" name="Rectangle 107">
            <a:extLst>
              <a:ext uri="{FF2B5EF4-FFF2-40B4-BE49-F238E27FC236}">
                <a16:creationId xmlns:a16="http://schemas.microsoft.com/office/drawing/2014/main" id="{FA699B50-2BE4-48A8-A14F-A01A4D49A9CD}"/>
              </a:ext>
            </a:extLst>
          </p:cNvPr>
          <p:cNvSpPr>
            <a:spLocks noChangeArrowheads="1"/>
          </p:cNvSpPr>
          <p:nvPr/>
        </p:nvSpPr>
        <p:spPr bwMode="auto">
          <a:xfrm>
            <a:off x="2068513" y="6207125"/>
            <a:ext cx="285750" cy="509588"/>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9702" name="AutoShape 109">
            <a:extLst>
              <a:ext uri="{FF2B5EF4-FFF2-40B4-BE49-F238E27FC236}">
                <a16:creationId xmlns:a16="http://schemas.microsoft.com/office/drawing/2014/main" id="{BC0F250E-3840-4360-898F-B27B6D8DF7F7}"/>
              </a:ext>
            </a:extLst>
          </p:cNvPr>
          <p:cNvSpPr>
            <a:spLocks noChangeArrowheads="1"/>
          </p:cNvSpPr>
          <p:nvPr/>
        </p:nvSpPr>
        <p:spPr bwMode="auto">
          <a:xfrm>
            <a:off x="169863" y="1101725"/>
            <a:ext cx="1885950" cy="5226050"/>
          </a:xfrm>
          <a:prstGeom prst="roundRect">
            <a:avLst>
              <a:gd name="adj" fmla="val 16667"/>
            </a:avLst>
          </a:prstGeom>
          <a:solidFill>
            <a:srgbClr val="00CCFF"/>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a:solidFill>
                  <a:srgbClr val="000000"/>
                </a:solidFill>
                <a:latin typeface="Arial" panose="020B0604020202020204" pitchFamily="34" charset="0"/>
              </a:rPr>
              <a:t>Formation of </a:t>
            </a:r>
          </a:p>
          <a:p>
            <a:pPr algn="ctr">
              <a:spcBef>
                <a:spcPct val="0"/>
              </a:spcBef>
              <a:buClrTx/>
              <a:buFontTx/>
              <a:buNone/>
            </a:pPr>
            <a:r>
              <a:rPr lang="en-IE" altLang="en-US" sz="1800">
                <a:solidFill>
                  <a:srgbClr val="000000"/>
                </a:solidFill>
                <a:latin typeface="Arial" panose="020B0604020202020204" pitchFamily="34" charset="0"/>
              </a:rPr>
              <a:t>Joint Union </a:t>
            </a:r>
          </a:p>
          <a:p>
            <a:pPr algn="ctr">
              <a:spcBef>
                <a:spcPct val="0"/>
              </a:spcBef>
              <a:buClrTx/>
              <a:buFontTx/>
              <a:buNone/>
            </a:pPr>
            <a:r>
              <a:rPr lang="en-IE" altLang="en-US" sz="1800">
                <a:solidFill>
                  <a:srgbClr val="000000"/>
                </a:solidFill>
                <a:latin typeface="Arial" panose="020B0604020202020204" pitchFamily="34" charset="0"/>
              </a:rPr>
              <a:t>Management </a:t>
            </a:r>
          </a:p>
          <a:p>
            <a:pPr algn="ctr">
              <a:spcBef>
                <a:spcPct val="0"/>
              </a:spcBef>
              <a:buClrTx/>
              <a:buFontTx/>
              <a:buNone/>
            </a:pPr>
            <a:r>
              <a:rPr lang="en-IE" altLang="en-US" sz="1800">
                <a:solidFill>
                  <a:srgbClr val="000000"/>
                </a:solidFill>
                <a:latin typeface="Arial" panose="020B0604020202020204" pitchFamily="34" charset="0"/>
              </a:rPr>
              <a:t>Steering Team </a:t>
            </a:r>
          </a:p>
          <a:p>
            <a:pPr algn="ctr">
              <a:spcBef>
                <a:spcPct val="0"/>
              </a:spcBef>
              <a:buClrTx/>
              <a:buFontTx/>
              <a:buNone/>
            </a:pPr>
            <a:r>
              <a:rPr lang="en-IE" altLang="en-US" sz="1800">
                <a:solidFill>
                  <a:srgbClr val="000000"/>
                </a:solidFill>
                <a:latin typeface="Arial" panose="020B0604020202020204" pitchFamily="34" charset="0"/>
              </a:rPr>
              <a:t>(JUMST)</a:t>
            </a:r>
          </a:p>
          <a:p>
            <a:pPr algn="ctr">
              <a:spcBef>
                <a:spcPct val="0"/>
              </a:spcBef>
              <a:buClrTx/>
              <a:buFontTx/>
              <a:buNone/>
            </a:pPr>
            <a:r>
              <a:rPr lang="en-IE" altLang="en-US" sz="1800">
                <a:solidFill>
                  <a:srgbClr val="000000"/>
                </a:solidFill>
                <a:latin typeface="Arial" panose="020B0604020202020204" pitchFamily="34" charset="0"/>
              </a:rPr>
              <a:t>- Consists </a:t>
            </a:r>
          </a:p>
          <a:p>
            <a:pPr algn="ctr">
              <a:spcBef>
                <a:spcPct val="0"/>
              </a:spcBef>
              <a:buClrTx/>
              <a:buFontTx/>
              <a:buNone/>
            </a:pPr>
            <a:r>
              <a:rPr lang="en-IE" altLang="en-US" sz="1800">
                <a:solidFill>
                  <a:srgbClr val="000000"/>
                </a:solidFill>
                <a:latin typeface="Arial" panose="020B0604020202020204" pitchFamily="34" charset="0"/>
              </a:rPr>
              <a:t>of Influencers </a:t>
            </a:r>
          </a:p>
          <a:p>
            <a:pPr algn="ctr">
              <a:spcBef>
                <a:spcPct val="0"/>
              </a:spcBef>
              <a:buClrTx/>
              <a:buFontTx/>
              <a:buNone/>
            </a:pPr>
            <a:r>
              <a:rPr lang="en-IE" altLang="en-US" sz="1800">
                <a:solidFill>
                  <a:srgbClr val="000000"/>
                </a:solidFill>
                <a:latin typeface="Arial" panose="020B0604020202020204" pitchFamily="34" charset="0"/>
              </a:rPr>
              <a:t>&amp; Leaders</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10 -12 members</a:t>
            </a:r>
          </a:p>
          <a:p>
            <a:pPr algn="ctr">
              <a:spcBef>
                <a:spcPct val="0"/>
              </a:spcBef>
              <a:buClrTx/>
              <a:buFontTx/>
              <a:buNone/>
            </a:pPr>
            <a:r>
              <a:rPr lang="en-IE" altLang="en-US" sz="1800">
                <a:solidFill>
                  <a:srgbClr val="000000"/>
                </a:solidFill>
                <a:latin typeface="Arial" panose="020B0604020202020204" pitchFamily="34" charset="0"/>
              </a:rPr>
              <a:t>approx</a:t>
            </a:r>
            <a:endParaRPr lang="en-GB" altLang="en-US" sz="1800">
              <a:solidFill>
                <a:srgbClr val="000000"/>
              </a:solidFill>
              <a:latin typeface="Arial" panose="020B0604020202020204" pitchFamily="34" charset="0"/>
            </a:endParaRPr>
          </a:p>
        </p:txBody>
      </p:sp>
      <p:sp>
        <p:nvSpPr>
          <p:cNvPr id="29703" name="AutoShape 111">
            <a:extLst>
              <a:ext uri="{FF2B5EF4-FFF2-40B4-BE49-F238E27FC236}">
                <a16:creationId xmlns:a16="http://schemas.microsoft.com/office/drawing/2014/main" id="{3D2453C9-A56B-4A51-B632-A910C21E1A11}"/>
              </a:ext>
            </a:extLst>
          </p:cNvPr>
          <p:cNvSpPr>
            <a:spLocks noChangeArrowheads="1"/>
          </p:cNvSpPr>
          <p:nvPr/>
        </p:nvSpPr>
        <p:spPr bwMode="auto">
          <a:xfrm>
            <a:off x="2384425" y="1095375"/>
            <a:ext cx="4187825" cy="5226050"/>
          </a:xfrm>
          <a:prstGeom prst="roundRect">
            <a:avLst>
              <a:gd name="adj" fmla="val 16667"/>
            </a:avLst>
          </a:prstGeom>
          <a:solidFill>
            <a:srgbClr val="FFFF99"/>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b="1" dirty="0">
                <a:solidFill>
                  <a:srgbClr val="000000"/>
                </a:solidFill>
                <a:latin typeface="Arial" panose="020B0604020202020204" pitchFamily="34" charset="0"/>
              </a:rPr>
              <a:t>Completion of </a:t>
            </a:r>
          </a:p>
          <a:p>
            <a:pPr algn="ctr">
              <a:spcBef>
                <a:spcPct val="0"/>
              </a:spcBef>
              <a:buClrTx/>
              <a:buFontTx/>
              <a:buNone/>
            </a:pPr>
            <a:r>
              <a:rPr lang="en-US" altLang="en-US" sz="1800" b="1" dirty="0">
                <a:solidFill>
                  <a:srgbClr val="000000"/>
                </a:solidFill>
                <a:latin typeface="Arial" panose="020B0604020202020204" pitchFamily="34" charset="0"/>
              </a:rPr>
              <a:t>Teamwork training together:</a:t>
            </a:r>
          </a:p>
          <a:p>
            <a:pPr algn="ctr">
              <a:spcBef>
                <a:spcPct val="0"/>
              </a:spcBef>
              <a:buClrTx/>
              <a:buFontTx/>
              <a:buNone/>
            </a:pPr>
            <a:r>
              <a:rPr lang="en-US" altLang="en-US" sz="1800" b="1" dirty="0">
                <a:solidFill>
                  <a:srgbClr val="000000"/>
                </a:solidFill>
                <a:latin typeface="Arial" panose="020B0604020202020204" pitchFamily="34" charset="0"/>
              </a:rPr>
              <a:t>(FETAC/QQI 5N1367 – Level 5)</a:t>
            </a:r>
          </a:p>
          <a:p>
            <a:pPr algn="ctr" eaLnBrk="1" hangingPunct="1">
              <a:spcBef>
                <a:spcPct val="0"/>
              </a:spcBef>
              <a:buClrTx/>
              <a:buFontTx/>
              <a:buNone/>
            </a:pPr>
            <a:endParaRPr lang="en-US" altLang="en-US" sz="1800" dirty="0">
              <a:solidFill>
                <a:srgbClr val="000000"/>
              </a:solidFill>
            </a:endParaRPr>
          </a:p>
          <a:p>
            <a:pPr algn="ctr" eaLnBrk="1" hangingPunct="1">
              <a:spcBef>
                <a:spcPct val="0"/>
              </a:spcBef>
              <a:buClrTx/>
              <a:buFontTx/>
              <a:buNone/>
            </a:pPr>
            <a:r>
              <a:rPr lang="en-US" altLang="en-US" sz="1800" dirty="0">
                <a:solidFill>
                  <a:srgbClr val="000000"/>
                </a:solidFill>
              </a:rPr>
              <a:t>Joint Development of:</a:t>
            </a:r>
          </a:p>
          <a:p>
            <a:pPr algn="ctr" eaLnBrk="1" hangingPunct="1">
              <a:spcBef>
                <a:spcPct val="0"/>
              </a:spcBef>
              <a:buClrTx/>
              <a:buFontTx/>
              <a:buChar char="•"/>
            </a:pPr>
            <a:r>
              <a:rPr lang="en-US" altLang="en-US" sz="1600" dirty="0">
                <a:solidFill>
                  <a:schemeClr val="tx2"/>
                </a:solidFill>
                <a:latin typeface="Arial" panose="020B0604020202020204" pitchFamily="34" charset="0"/>
              </a:rPr>
              <a:t>Terms of Reference</a:t>
            </a:r>
          </a:p>
          <a:p>
            <a:pPr algn="ctr" eaLnBrk="1" hangingPunct="1">
              <a:spcBef>
                <a:spcPct val="0"/>
              </a:spcBef>
              <a:buClrTx/>
              <a:buFontTx/>
              <a:buChar char="•"/>
            </a:pPr>
            <a:r>
              <a:rPr lang="en-US" altLang="en-US" sz="1600" dirty="0">
                <a:solidFill>
                  <a:schemeClr val="tx2"/>
                </a:solidFill>
                <a:latin typeface="Arial" panose="020B0604020202020204" pitchFamily="34" charset="0"/>
              </a:rPr>
              <a:t> Ground Rules</a:t>
            </a:r>
          </a:p>
          <a:p>
            <a:pPr algn="ctr" eaLnBrk="1" hangingPunct="1">
              <a:spcBef>
                <a:spcPct val="0"/>
              </a:spcBef>
              <a:buClrTx/>
              <a:buFontTx/>
              <a:buChar char="•"/>
            </a:pPr>
            <a:r>
              <a:rPr lang="en-US" altLang="en-US" sz="1600" dirty="0">
                <a:solidFill>
                  <a:schemeClr val="tx2"/>
                </a:solidFill>
                <a:latin typeface="Arial" panose="020B0604020202020204" pitchFamily="34" charset="0"/>
              </a:rPr>
              <a:t>“Where we are now?”</a:t>
            </a:r>
          </a:p>
          <a:p>
            <a:pPr algn="ctr" eaLnBrk="1" hangingPunct="1">
              <a:spcBef>
                <a:spcPct val="0"/>
              </a:spcBef>
              <a:buClrTx/>
              <a:buFontTx/>
              <a:buChar char="•"/>
            </a:pPr>
            <a:r>
              <a:rPr lang="en-US" altLang="en-US" sz="1600" dirty="0">
                <a:solidFill>
                  <a:schemeClr val="tx2"/>
                </a:solidFill>
                <a:latin typeface="Arial" panose="020B0604020202020204" pitchFamily="34" charset="0"/>
              </a:rPr>
              <a:t> Create Vision for the future</a:t>
            </a:r>
          </a:p>
          <a:p>
            <a:pPr algn="ctr" eaLnBrk="1" hangingPunct="1">
              <a:spcBef>
                <a:spcPct val="0"/>
              </a:spcBef>
              <a:buClrTx/>
              <a:buFontTx/>
              <a:buChar char="•"/>
            </a:pPr>
            <a:r>
              <a:rPr lang="en-US" altLang="en-US" sz="1600" dirty="0">
                <a:solidFill>
                  <a:schemeClr val="tx2"/>
                </a:solidFill>
                <a:latin typeface="Arial" panose="020B0604020202020204" pitchFamily="34" charset="0"/>
              </a:rPr>
              <a:t> Communication Plan</a:t>
            </a:r>
          </a:p>
          <a:p>
            <a:pPr algn="ctr" eaLnBrk="1" hangingPunct="1">
              <a:spcBef>
                <a:spcPct val="0"/>
              </a:spcBef>
              <a:buClrTx/>
              <a:buFontTx/>
              <a:buChar char="•"/>
            </a:pPr>
            <a:r>
              <a:rPr lang="en-US" altLang="en-US" sz="1600" dirty="0">
                <a:solidFill>
                  <a:schemeClr val="tx2"/>
                </a:solidFill>
                <a:latin typeface="Arial" panose="020B0604020202020204" pitchFamily="34" charset="0"/>
              </a:rPr>
              <a:t> Preliminary “Roadmap” </a:t>
            </a:r>
          </a:p>
          <a:p>
            <a:pPr algn="ctr" eaLnBrk="1" hangingPunct="1">
              <a:spcBef>
                <a:spcPct val="0"/>
              </a:spcBef>
              <a:buClrTx/>
              <a:buFontTx/>
              <a:buNone/>
            </a:pPr>
            <a:r>
              <a:rPr lang="en-US" altLang="en-US" sz="1600" dirty="0">
                <a:solidFill>
                  <a:schemeClr val="tx2"/>
                </a:solidFill>
                <a:latin typeface="Arial" panose="020B0604020202020204" pitchFamily="34" charset="0"/>
              </a:rPr>
              <a:t>  to achieve vision, </a:t>
            </a:r>
          </a:p>
          <a:p>
            <a:pPr algn="ctr" eaLnBrk="1" hangingPunct="1">
              <a:spcBef>
                <a:spcPct val="0"/>
              </a:spcBef>
              <a:buClrTx/>
              <a:buFontTx/>
              <a:buNone/>
            </a:pPr>
            <a:r>
              <a:rPr lang="en-US" altLang="en-US" sz="1600" dirty="0">
                <a:solidFill>
                  <a:schemeClr val="tx2"/>
                </a:solidFill>
                <a:latin typeface="Arial" panose="020B0604020202020204" pitchFamily="34" charset="0"/>
              </a:rPr>
              <a:t>includes schedule of training </a:t>
            </a:r>
          </a:p>
          <a:p>
            <a:pPr algn="ctr" eaLnBrk="1" hangingPunct="1">
              <a:spcBef>
                <a:spcPct val="0"/>
              </a:spcBef>
              <a:buClrTx/>
              <a:buFontTx/>
              <a:buNone/>
            </a:pPr>
            <a:r>
              <a:rPr lang="en-US" altLang="en-US" sz="1600" dirty="0">
                <a:solidFill>
                  <a:schemeClr val="tx2"/>
                </a:solidFill>
                <a:latin typeface="Arial" panose="020B0604020202020204" pitchFamily="34" charset="0"/>
              </a:rPr>
              <a:t>for entire workforce</a:t>
            </a:r>
          </a:p>
          <a:p>
            <a:pPr algn="ctr" eaLnBrk="1" hangingPunct="1">
              <a:spcBef>
                <a:spcPct val="0"/>
              </a:spcBef>
              <a:buClrTx/>
              <a:buFontTx/>
              <a:buChar char="•"/>
            </a:pPr>
            <a:r>
              <a:rPr lang="en-US" altLang="en-US" sz="1600" dirty="0">
                <a:solidFill>
                  <a:schemeClr val="tx2"/>
                </a:solidFill>
                <a:latin typeface="Arial" panose="020B0604020202020204" pitchFamily="34" charset="0"/>
              </a:rPr>
              <a:t> Ability to work together</a:t>
            </a:r>
          </a:p>
          <a:p>
            <a:pPr algn="ctr" eaLnBrk="1" hangingPunct="1">
              <a:spcBef>
                <a:spcPct val="0"/>
              </a:spcBef>
              <a:buClrTx/>
              <a:buFontTx/>
              <a:buChar char="•"/>
            </a:pPr>
            <a:r>
              <a:rPr lang="en-US" altLang="en-US" sz="1600" dirty="0">
                <a:solidFill>
                  <a:schemeClr val="tx2"/>
                </a:solidFill>
                <a:latin typeface="Arial" panose="020B0604020202020204" pitchFamily="34" charset="0"/>
              </a:rPr>
              <a:t> “Win/Win” Philosophy</a:t>
            </a:r>
          </a:p>
          <a:p>
            <a:pPr algn="ctr" eaLnBrk="1" hangingPunct="1">
              <a:spcBef>
                <a:spcPct val="0"/>
              </a:spcBef>
              <a:buClrTx/>
              <a:buFontTx/>
              <a:buChar char="•"/>
            </a:pPr>
            <a:endParaRPr lang="en-GB" altLang="en-US" sz="1800" dirty="0">
              <a:latin typeface="Arial" panose="020B0604020202020204" pitchFamily="34" charset="0"/>
            </a:endParaRPr>
          </a:p>
        </p:txBody>
      </p:sp>
      <p:sp>
        <p:nvSpPr>
          <p:cNvPr id="29704" name="AutoShape 112">
            <a:extLst>
              <a:ext uri="{FF2B5EF4-FFF2-40B4-BE49-F238E27FC236}">
                <a16:creationId xmlns:a16="http://schemas.microsoft.com/office/drawing/2014/main" id="{0438CABF-FD31-40A5-8AEC-EEA2F7A68001}"/>
              </a:ext>
            </a:extLst>
          </p:cNvPr>
          <p:cNvSpPr>
            <a:spLocks noChangeArrowheads="1"/>
          </p:cNvSpPr>
          <p:nvPr/>
        </p:nvSpPr>
        <p:spPr bwMode="auto">
          <a:xfrm>
            <a:off x="6840538" y="1089025"/>
            <a:ext cx="1987550" cy="5226050"/>
          </a:xfrm>
          <a:prstGeom prst="roundRect">
            <a:avLst>
              <a:gd name="adj" fmla="val 16667"/>
            </a:avLst>
          </a:prstGeom>
          <a:solidFill>
            <a:srgbClr val="CCFFCC"/>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JUMST: -</a:t>
            </a:r>
          </a:p>
          <a:p>
            <a:pPr algn="ctr">
              <a:spcBef>
                <a:spcPct val="0"/>
              </a:spcBef>
              <a:buClrTx/>
              <a:buFontTx/>
              <a:buNone/>
            </a:pPr>
            <a:r>
              <a:rPr lang="en-IE" altLang="en-US" sz="1800">
                <a:solidFill>
                  <a:srgbClr val="000000"/>
                </a:solidFill>
                <a:latin typeface="Arial" panose="020B0604020202020204" pitchFamily="34" charset="0"/>
              </a:rPr>
              <a:t> provides</a:t>
            </a:r>
          </a:p>
          <a:p>
            <a:pPr algn="ctr">
              <a:spcBef>
                <a:spcPct val="0"/>
              </a:spcBef>
              <a:buClrTx/>
              <a:buFontTx/>
              <a:buNone/>
            </a:pPr>
            <a:r>
              <a:rPr lang="en-IE" altLang="en-US" sz="1800">
                <a:solidFill>
                  <a:srgbClr val="000000"/>
                </a:solidFill>
                <a:latin typeface="Arial" panose="020B0604020202020204" pitchFamily="34" charset="0"/>
              </a:rPr>
              <a:t>continuous </a:t>
            </a:r>
          </a:p>
          <a:p>
            <a:pPr algn="ctr">
              <a:spcBef>
                <a:spcPct val="0"/>
              </a:spcBef>
              <a:buClrTx/>
              <a:buFontTx/>
              <a:buNone/>
            </a:pPr>
            <a:r>
              <a:rPr lang="en-IE" altLang="en-US" sz="1800">
                <a:solidFill>
                  <a:srgbClr val="000000"/>
                </a:solidFill>
                <a:latin typeface="Arial" panose="020B0604020202020204" pitchFamily="34" charset="0"/>
              </a:rPr>
              <a:t>monitoring </a:t>
            </a:r>
          </a:p>
          <a:p>
            <a:pPr algn="ctr">
              <a:spcBef>
                <a:spcPct val="0"/>
              </a:spcBef>
              <a:buClrTx/>
              <a:buFontTx/>
              <a:buNone/>
            </a:pPr>
            <a:r>
              <a:rPr lang="en-IE" altLang="en-US" sz="1800">
                <a:solidFill>
                  <a:srgbClr val="000000"/>
                </a:solidFill>
                <a:latin typeface="Arial" panose="020B0604020202020204" pitchFamily="34" charset="0"/>
              </a:rPr>
              <a:t>&amp; support  </a:t>
            </a:r>
          </a:p>
          <a:p>
            <a:pPr algn="ctr">
              <a:spcBef>
                <a:spcPct val="0"/>
              </a:spcBef>
              <a:buClrTx/>
              <a:buFontTx/>
              <a:buNone/>
            </a:pPr>
            <a:r>
              <a:rPr lang="en-IE" altLang="en-US" sz="1800">
                <a:solidFill>
                  <a:srgbClr val="000000"/>
                </a:solidFill>
                <a:latin typeface="Arial" panose="020B0604020202020204" pitchFamily="34" charset="0"/>
              </a:rPr>
              <a:t>for all the </a:t>
            </a:r>
          </a:p>
          <a:p>
            <a:pPr algn="ctr">
              <a:spcBef>
                <a:spcPct val="0"/>
              </a:spcBef>
              <a:buClrTx/>
              <a:buFontTx/>
              <a:buNone/>
            </a:pPr>
            <a:r>
              <a:rPr lang="en-IE" altLang="en-US" sz="1800">
                <a:solidFill>
                  <a:srgbClr val="000000"/>
                </a:solidFill>
                <a:latin typeface="Arial" panose="020B0604020202020204" pitchFamily="34" charset="0"/>
              </a:rPr>
              <a:t>Operational teams </a:t>
            </a:r>
          </a:p>
          <a:p>
            <a:pPr algn="ctr">
              <a:spcBef>
                <a:spcPct val="0"/>
              </a:spcBef>
              <a:buClrTx/>
              <a:buFontTx/>
              <a:buNone/>
            </a:pPr>
            <a:r>
              <a:rPr lang="en-IE" altLang="en-US" sz="1800">
                <a:solidFill>
                  <a:srgbClr val="000000"/>
                </a:solidFill>
                <a:latin typeface="Arial" panose="020B0604020202020204" pitchFamily="34" charset="0"/>
              </a:rPr>
              <a:t>formed and </a:t>
            </a:r>
          </a:p>
          <a:p>
            <a:pPr algn="ctr">
              <a:spcBef>
                <a:spcPct val="0"/>
              </a:spcBef>
              <a:buClrTx/>
              <a:buFontTx/>
              <a:buNone/>
            </a:pPr>
            <a:r>
              <a:rPr lang="en-IE" altLang="en-US" sz="1800">
                <a:solidFill>
                  <a:srgbClr val="000000"/>
                </a:solidFill>
                <a:latin typeface="Arial" panose="020B0604020202020204" pitchFamily="34" charset="0"/>
              </a:rPr>
              <a:t>trained.</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Helps overcome</a:t>
            </a:r>
          </a:p>
          <a:p>
            <a:pPr algn="ctr">
              <a:spcBef>
                <a:spcPct val="0"/>
              </a:spcBef>
              <a:buClrTx/>
              <a:buFontTx/>
              <a:buNone/>
            </a:pPr>
            <a:r>
              <a:rPr lang="en-IE" altLang="en-US" sz="1800">
                <a:solidFill>
                  <a:srgbClr val="000000"/>
                </a:solidFill>
                <a:latin typeface="Arial" panose="020B0604020202020204" pitchFamily="34" charset="0"/>
              </a:rPr>
              <a:t>any roadblocks</a:t>
            </a:r>
          </a:p>
          <a:p>
            <a:pPr algn="ctr">
              <a:spcBef>
                <a:spcPct val="0"/>
              </a:spcBef>
              <a:buClrTx/>
              <a:buFontTx/>
              <a:buNone/>
            </a:pPr>
            <a:r>
              <a:rPr lang="en-IE" altLang="en-US" sz="1800">
                <a:solidFill>
                  <a:srgbClr val="000000"/>
                </a:solidFill>
                <a:latin typeface="Arial" panose="020B0604020202020204" pitchFamily="34" charset="0"/>
              </a:rPr>
              <a:t>encountered.</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Determines </a:t>
            </a:r>
          </a:p>
          <a:p>
            <a:pPr algn="ctr">
              <a:spcBef>
                <a:spcPct val="0"/>
              </a:spcBef>
              <a:buClrTx/>
              <a:buFontTx/>
              <a:buNone/>
            </a:pPr>
            <a:r>
              <a:rPr lang="en-IE" altLang="en-US" sz="1800">
                <a:solidFill>
                  <a:srgbClr val="000000"/>
                </a:solidFill>
                <a:latin typeface="Arial" panose="020B0604020202020204" pitchFamily="34" charset="0"/>
              </a:rPr>
              <a:t>timely corrective </a:t>
            </a:r>
          </a:p>
          <a:p>
            <a:pPr algn="ctr">
              <a:spcBef>
                <a:spcPct val="0"/>
              </a:spcBef>
              <a:buClrTx/>
              <a:buFontTx/>
              <a:buNone/>
            </a:pPr>
            <a:r>
              <a:rPr lang="en-IE" altLang="en-US" sz="1800">
                <a:solidFill>
                  <a:srgbClr val="000000"/>
                </a:solidFill>
                <a:latin typeface="Arial" panose="020B0604020202020204" pitchFamily="34" charset="0"/>
              </a:rPr>
              <a:t>actions as required</a:t>
            </a:r>
          </a:p>
          <a:p>
            <a:pPr algn="ctr">
              <a:spcBef>
                <a:spcPct val="0"/>
              </a:spcBef>
              <a:buClrTx/>
              <a:buFontTx/>
              <a:buNone/>
            </a:pPr>
            <a:endParaRPr lang="en-GB" altLang="en-US" sz="1800">
              <a:solidFill>
                <a:srgbClr val="000000"/>
              </a:solidFill>
              <a:latin typeface="Arial" panose="020B0604020202020204" pitchFamily="34" charset="0"/>
            </a:endParaRPr>
          </a:p>
        </p:txBody>
      </p:sp>
      <p:pic>
        <p:nvPicPr>
          <p:cNvPr id="29705" name="Picture 106" descr="LOGO">
            <a:extLst>
              <a:ext uri="{FF2B5EF4-FFF2-40B4-BE49-F238E27FC236}">
                <a16:creationId xmlns:a16="http://schemas.microsoft.com/office/drawing/2014/main" id="{AAA80203-AACF-4664-806C-DED2732519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327775"/>
            <a:ext cx="1752600" cy="53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1249" name="Oval 113">
            <a:extLst>
              <a:ext uri="{FF2B5EF4-FFF2-40B4-BE49-F238E27FC236}">
                <a16:creationId xmlns:a16="http://schemas.microsoft.com/office/drawing/2014/main" id="{626AD573-02DB-4487-9EE4-7725AA1CFCD3}"/>
              </a:ext>
            </a:extLst>
          </p:cNvPr>
          <p:cNvSpPr>
            <a:spLocks noChangeArrowheads="1"/>
          </p:cNvSpPr>
          <p:nvPr/>
        </p:nvSpPr>
        <p:spPr bwMode="auto">
          <a:xfrm>
            <a:off x="349250" y="85883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1</a:t>
            </a:r>
            <a:endParaRPr lang="en-GB">
              <a:effectLst>
                <a:outerShdw blurRad="38100" dist="38100" dir="2700000" algn="tl">
                  <a:srgbClr val="000000"/>
                </a:outerShdw>
              </a:effectLst>
              <a:latin typeface="Arial" charset="0"/>
            </a:endParaRPr>
          </a:p>
        </p:txBody>
      </p:sp>
      <p:sp>
        <p:nvSpPr>
          <p:cNvPr id="91250" name="Oval 114">
            <a:extLst>
              <a:ext uri="{FF2B5EF4-FFF2-40B4-BE49-F238E27FC236}">
                <a16:creationId xmlns:a16="http://schemas.microsoft.com/office/drawing/2014/main" id="{7C46C91B-DC16-4EE9-A164-FA9810748E50}"/>
              </a:ext>
            </a:extLst>
          </p:cNvPr>
          <p:cNvSpPr>
            <a:spLocks noChangeArrowheads="1"/>
          </p:cNvSpPr>
          <p:nvPr/>
        </p:nvSpPr>
        <p:spPr bwMode="auto">
          <a:xfrm>
            <a:off x="3673475" y="86518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2</a:t>
            </a:r>
            <a:endParaRPr lang="en-GB">
              <a:effectLst>
                <a:outerShdw blurRad="38100" dist="38100" dir="2700000" algn="tl">
                  <a:srgbClr val="000000"/>
                </a:outerShdw>
              </a:effectLst>
              <a:latin typeface="Arial" charset="0"/>
            </a:endParaRPr>
          </a:p>
        </p:txBody>
      </p:sp>
      <p:sp>
        <p:nvSpPr>
          <p:cNvPr id="91251" name="Oval 115">
            <a:extLst>
              <a:ext uri="{FF2B5EF4-FFF2-40B4-BE49-F238E27FC236}">
                <a16:creationId xmlns:a16="http://schemas.microsoft.com/office/drawing/2014/main" id="{2515A0F2-51EE-4677-AA22-B7858756F373}"/>
              </a:ext>
            </a:extLst>
          </p:cNvPr>
          <p:cNvSpPr>
            <a:spLocks noChangeArrowheads="1"/>
          </p:cNvSpPr>
          <p:nvPr/>
        </p:nvSpPr>
        <p:spPr bwMode="auto">
          <a:xfrm>
            <a:off x="7061200" y="86518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3</a:t>
            </a:r>
            <a:endParaRPr lang="en-GB">
              <a:effectLst>
                <a:outerShdw blurRad="38100" dist="38100" dir="2700000" algn="tl">
                  <a:srgbClr val="000000"/>
                </a:outerShdw>
              </a:effectLst>
              <a:latin typeface="Arial" charset="0"/>
            </a:endParaRPr>
          </a:p>
        </p:txBody>
      </p:sp>
      <p:sp>
        <p:nvSpPr>
          <p:cNvPr id="29709" name="Rectangle 116">
            <a:extLst>
              <a:ext uri="{FF2B5EF4-FFF2-40B4-BE49-F238E27FC236}">
                <a16:creationId xmlns:a16="http://schemas.microsoft.com/office/drawing/2014/main" id="{58CB0D58-F0AE-4252-8C49-C4BBA5EC96D0}"/>
              </a:ext>
            </a:extLst>
          </p:cNvPr>
          <p:cNvSpPr>
            <a:spLocks noChangeArrowheads="1"/>
          </p:cNvSpPr>
          <p:nvPr/>
        </p:nvSpPr>
        <p:spPr bwMode="auto">
          <a:xfrm>
            <a:off x="530225" y="6469063"/>
            <a:ext cx="1636713" cy="21431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4">
            <a:extLst>
              <a:ext uri="{FF2B5EF4-FFF2-40B4-BE49-F238E27FC236}">
                <a16:creationId xmlns:a16="http://schemas.microsoft.com/office/drawing/2014/main" id="{D2058411-CE0B-44C4-86B1-A7DCBE4B7BFE}"/>
              </a:ext>
            </a:extLst>
          </p:cNvPr>
          <p:cNvSpPr>
            <a:spLocks noChangeArrowheads="1"/>
          </p:cNvSpPr>
          <p:nvPr/>
        </p:nvSpPr>
        <p:spPr bwMode="auto">
          <a:xfrm>
            <a:off x="1330325" y="765175"/>
            <a:ext cx="1946275"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3" name="Text Box 5">
            <a:extLst>
              <a:ext uri="{FF2B5EF4-FFF2-40B4-BE49-F238E27FC236}">
                <a16:creationId xmlns:a16="http://schemas.microsoft.com/office/drawing/2014/main" id="{2EA1D6CB-A0C6-4B21-BA79-E08BBC467771}"/>
              </a:ext>
            </a:extLst>
          </p:cNvPr>
          <p:cNvSpPr txBox="1">
            <a:spLocks noChangeArrowheads="1"/>
          </p:cNvSpPr>
          <p:nvPr/>
        </p:nvSpPr>
        <p:spPr bwMode="auto">
          <a:xfrm>
            <a:off x="1692275" y="908050"/>
            <a:ext cx="1008063" cy="25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1. Preparation</a:t>
            </a:r>
          </a:p>
        </p:txBody>
      </p:sp>
      <p:sp>
        <p:nvSpPr>
          <p:cNvPr id="35844" name="Line 6">
            <a:extLst>
              <a:ext uri="{FF2B5EF4-FFF2-40B4-BE49-F238E27FC236}">
                <a16:creationId xmlns:a16="http://schemas.microsoft.com/office/drawing/2014/main" id="{86C9E270-11B5-4EA3-9F2E-DCE64246D58B}"/>
              </a:ext>
            </a:extLst>
          </p:cNvPr>
          <p:cNvSpPr>
            <a:spLocks noChangeShapeType="1"/>
          </p:cNvSpPr>
          <p:nvPr/>
        </p:nvSpPr>
        <p:spPr bwMode="auto">
          <a:xfrm>
            <a:off x="1225550" y="155733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45" name="Text Box 7">
            <a:extLst>
              <a:ext uri="{FF2B5EF4-FFF2-40B4-BE49-F238E27FC236}">
                <a16:creationId xmlns:a16="http://schemas.microsoft.com/office/drawing/2014/main" id="{79DAC53A-1685-4227-9FC2-1A88345D550E}"/>
              </a:ext>
            </a:extLst>
          </p:cNvPr>
          <p:cNvSpPr txBox="1">
            <a:spLocks noChangeArrowheads="1"/>
          </p:cNvSpPr>
          <p:nvPr/>
        </p:nvSpPr>
        <p:spPr bwMode="auto">
          <a:xfrm>
            <a:off x="1692275" y="1557338"/>
            <a:ext cx="13684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What? Why</a:t>
            </a:r>
            <a:br>
              <a:rPr lang="en-IE" altLang="en-US" sz="1000">
                <a:solidFill>
                  <a:srgbClr val="000000"/>
                </a:solidFill>
                <a:latin typeface="Arial" panose="020B0604020202020204" pitchFamily="34" charset="0"/>
                <a:cs typeface="Arial" panose="020B0604020202020204" pitchFamily="34" charset="0"/>
              </a:rPr>
            </a:br>
            <a:r>
              <a:rPr lang="en-IE" altLang="en-US" sz="1000">
                <a:solidFill>
                  <a:srgbClr val="000000"/>
                </a:solidFill>
                <a:latin typeface="Arial" panose="020B0604020202020204" pitchFamily="34" charset="0"/>
                <a:cs typeface="Arial" panose="020B0604020202020204" pitchFamily="34" charset="0"/>
              </a:rPr>
              <a:t> How? When</a:t>
            </a:r>
            <a:r>
              <a:rPr lang="en-IE" altLang="en-US" sz="1200">
                <a:solidFill>
                  <a:srgbClr val="000000"/>
                </a:solidFill>
                <a:latin typeface="Arial" panose="020B0604020202020204" pitchFamily="34" charset="0"/>
                <a:cs typeface="Arial" panose="020B0604020202020204" pitchFamily="34" charset="0"/>
              </a:rPr>
              <a:t>?</a:t>
            </a:r>
            <a:endParaRPr lang="en-GB" altLang="en-US" sz="1200">
              <a:solidFill>
                <a:srgbClr val="000000"/>
              </a:solidFill>
              <a:latin typeface="Arial" panose="020B0604020202020204" pitchFamily="34" charset="0"/>
              <a:cs typeface="Arial" panose="020B0604020202020204" pitchFamily="34" charset="0"/>
            </a:endParaRPr>
          </a:p>
        </p:txBody>
      </p:sp>
      <p:sp>
        <p:nvSpPr>
          <p:cNvPr id="35846" name="Oval 8">
            <a:extLst>
              <a:ext uri="{FF2B5EF4-FFF2-40B4-BE49-F238E27FC236}">
                <a16:creationId xmlns:a16="http://schemas.microsoft.com/office/drawing/2014/main" id="{7F805E95-F62C-4F8A-9020-3E3C54270758}"/>
              </a:ext>
            </a:extLst>
          </p:cNvPr>
          <p:cNvSpPr>
            <a:spLocks noChangeArrowheads="1"/>
          </p:cNvSpPr>
          <p:nvPr/>
        </p:nvSpPr>
        <p:spPr bwMode="auto">
          <a:xfrm>
            <a:off x="5435600" y="4941888"/>
            <a:ext cx="2303463" cy="1439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7" name="Oval 9">
            <a:extLst>
              <a:ext uri="{FF2B5EF4-FFF2-40B4-BE49-F238E27FC236}">
                <a16:creationId xmlns:a16="http://schemas.microsoft.com/office/drawing/2014/main" id="{7B79448E-79C0-45E5-87A1-27D93838C43C}"/>
              </a:ext>
            </a:extLst>
          </p:cNvPr>
          <p:cNvSpPr>
            <a:spLocks noChangeArrowheads="1"/>
          </p:cNvSpPr>
          <p:nvPr/>
        </p:nvSpPr>
        <p:spPr bwMode="auto">
          <a:xfrm>
            <a:off x="5508625" y="2781300"/>
            <a:ext cx="2303463" cy="13668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8" name="Oval 10">
            <a:extLst>
              <a:ext uri="{FF2B5EF4-FFF2-40B4-BE49-F238E27FC236}">
                <a16:creationId xmlns:a16="http://schemas.microsoft.com/office/drawing/2014/main" id="{7FAF5D77-DCC6-4AFB-A080-9A02C2951C3B}"/>
              </a:ext>
            </a:extLst>
          </p:cNvPr>
          <p:cNvSpPr>
            <a:spLocks noChangeArrowheads="1"/>
          </p:cNvSpPr>
          <p:nvPr/>
        </p:nvSpPr>
        <p:spPr bwMode="auto">
          <a:xfrm>
            <a:off x="5580063" y="692150"/>
            <a:ext cx="2087562" cy="1223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9" name="Rectangle 12">
            <a:extLst>
              <a:ext uri="{FF2B5EF4-FFF2-40B4-BE49-F238E27FC236}">
                <a16:creationId xmlns:a16="http://schemas.microsoft.com/office/drawing/2014/main" id="{6AC47B56-F6CB-429B-B1DE-940DFB4FC7DC}"/>
              </a:ext>
            </a:extLst>
          </p:cNvPr>
          <p:cNvSpPr>
            <a:spLocks noChangeArrowheads="1"/>
          </p:cNvSpPr>
          <p:nvPr/>
        </p:nvSpPr>
        <p:spPr bwMode="auto">
          <a:xfrm>
            <a:off x="5724525" y="981075"/>
            <a:ext cx="1662113"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1200">
                <a:solidFill>
                  <a:srgbClr val="000000"/>
                </a:solidFill>
                <a:latin typeface="Arial" panose="020B0604020202020204" pitchFamily="34" charset="0"/>
                <a:cs typeface="Arial" panose="020B0604020202020204" pitchFamily="34" charset="0"/>
              </a:rPr>
              <a:t>2. Awareness Raising</a:t>
            </a:r>
            <a:endParaRPr lang="en-GB" altLang="en-US" sz="1200">
              <a:solidFill>
                <a:srgbClr val="000000"/>
              </a:solidFill>
              <a:latin typeface="Arial" panose="020B0604020202020204" pitchFamily="34" charset="0"/>
              <a:cs typeface="Arial" panose="020B0604020202020204" pitchFamily="34" charset="0"/>
            </a:endParaRPr>
          </a:p>
        </p:txBody>
      </p:sp>
      <p:sp>
        <p:nvSpPr>
          <p:cNvPr id="35850" name="Text Box 13">
            <a:extLst>
              <a:ext uri="{FF2B5EF4-FFF2-40B4-BE49-F238E27FC236}">
                <a16:creationId xmlns:a16="http://schemas.microsoft.com/office/drawing/2014/main" id="{66695B94-8701-426F-BC18-8EE44487963E}"/>
              </a:ext>
            </a:extLst>
          </p:cNvPr>
          <p:cNvSpPr txBox="1">
            <a:spLocks noChangeArrowheads="1"/>
          </p:cNvSpPr>
          <p:nvPr/>
        </p:nvSpPr>
        <p:spPr bwMode="auto">
          <a:xfrm>
            <a:off x="7812088" y="2636838"/>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What info needed?</a:t>
            </a:r>
            <a:endParaRPr lang="en-GB" altLang="en-US" sz="1200">
              <a:solidFill>
                <a:srgbClr val="000000"/>
              </a:solidFill>
              <a:latin typeface="Arial" panose="020B0604020202020204" pitchFamily="34" charset="0"/>
              <a:cs typeface="Arial" panose="020B0604020202020204" pitchFamily="34" charset="0"/>
            </a:endParaRPr>
          </a:p>
        </p:txBody>
      </p:sp>
      <p:sp>
        <p:nvSpPr>
          <p:cNvPr id="35851" name="Text Box 14">
            <a:extLst>
              <a:ext uri="{FF2B5EF4-FFF2-40B4-BE49-F238E27FC236}">
                <a16:creationId xmlns:a16="http://schemas.microsoft.com/office/drawing/2014/main" id="{088827ED-1DE3-48E7-B375-AC58D076D0FE}"/>
              </a:ext>
            </a:extLst>
          </p:cNvPr>
          <p:cNvSpPr txBox="1">
            <a:spLocks noChangeArrowheads="1"/>
          </p:cNvSpPr>
          <p:nvPr/>
        </p:nvSpPr>
        <p:spPr bwMode="auto">
          <a:xfrm>
            <a:off x="5867400" y="3500438"/>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#Develop, Test &amp; Conduct Survey</a:t>
            </a:r>
            <a:endParaRPr lang="en-GB" altLang="en-US" sz="1200">
              <a:solidFill>
                <a:srgbClr val="000000"/>
              </a:solidFill>
              <a:latin typeface="Arial" panose="020B0604020202020204" pitchFamily="34" charset="0"/>
              <a:cs typeface="Arial" panose="020B0604020202020204" pitchFamily="34" charset="0"/>
            </a:endParaRPr>
          </a:p>
        </p:txBody>
      </p:sp>
      <p:sp>
        <p:nvSpPr>
          <p:cNvPr id="35852" name="Text Box 15">
            <a:extLst>
              <a:ext uri="{FF2B5EF4-FFF2-40B4-BE49-F238E27FC236}">
                <a16:creationId xmlns:a16="http://schemas.microsoft.com/office/drawing/2014/main" id="{8F7AAB92-8CFE-4182-A34B-0EA466B8C98D}"/>
              </a:ext>
            </a:extLst>
          </p:cNvPr>
          <p:cNvSpPr txBox="1">
            <a:spLocks noChangeArrowheads="1"/>
          </p:cNvSpPr>
          <p:nvPr/>
        </p:nvSpPr>
        <p:spPr bwMode="auto">
          <a:xfrm>
            <a:off x="5867400" y="3068638"/>
            <a:ext cx="1441450" cy="284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3. Data Collection</a:t>
            </a:r>
            <a:endParaRPr lang="en-GB" altLang="en-US" sz="1200">
              <a:solidFill>
                <a:srgbClr val="000000"/>
              </a:solidFill>
              <a:latin typeface="Arial" panose="020B0604020202020204" pitchFamily="34" charset="0"/>
              <a:cs typeface="Arial" panose="020B0604020202020204" pitchFamily="34" charset="0"/>
            </a:endParaRPr>
          </a:p>
        </p:txBody>
      </p:sp>
      <p:sp>
        <p:nvSpPr>
          <p:cNvPr id="35853" name="Text Box 16">
            <a:extLst>
              <a:ext uri="{FF2B5EF4-FFF2-40B4-BE49-F238E27FC236}">
                <a16:creationId xmlns:a16="http://schemas.microsoft.com/office/drawing/2014/main" id="{B7E92A99-C3DA-4B3E-963C-6960C930781D}"/>
              </a:ext>
            </a:extLst>
          </p:cNvPr>
          <p:cNvSpPr txBox="1">
            <a:spLocks noChangeArrowheads="1"/>
          </p:cNvSpPr>
          <p:nvPr/>
        </p:nvSpPr>
        <p:spPr bwMode="auto">
          <a:xfrm>
            <a:off x="4356100" y="2133600"/>
            <a:ext cx="6477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“Fast </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Track”</a:t>
            </a:r>
            <a:endParaRPr lang="en-GB" altLang="en-US" sz="1200">
              <a:solidFill>
                <a:srgbClr val="000000"/>
              </a:solidFill>
              <a:latin typeface="Arial" panose="020B0604020202020204" pitchFamily="34" charset="0"/>
              <a:cs typeface="Arial" panose="020B0604020202020204" pitchFamily="34" charset="0"/>
            </a:endParaRPr>
          </a:p>
        </p:txBody>
      </p:sp>
      <p:sp>
        <p:nvSpPr>
          <p:cNvPr id="35854" name="Text Box 17">
            <a:extLst>
              <a:ext uri="{FF2B5EF4-FFF2-40B4-BE49-F238E27FC236}">
                <a16:creationId xmlns:a16="http://schemas.microsoft.com/office/drawing/2014/main" id="{DCC70B09-F0FE-42D6-AEA8-4F6D704885E5}"/>
              </a:ext>
            </a:extLst>
          </p:cNvPr>
          <p:cNvSpPr txBox="1">
            <a:spLocks noChangeArrowheads="1"/>
          </p:cNvSpPr>
          <p:nvPr/>
        </p:nvSpPr>
        <p:spPr bwMode="auto">
          <a:xfrm>
            <a:off x="6011863" y="1341438"/>
            <a:ext cx="1223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#Inform all Stakeholders</a:t>
            </a:r>
            <a:endParaRPr lang="en-GB" altLang="en-US" sz="1200">
              <a:solidFill>
                <a:srgbClr val="000000"/>
              </a:solidFill>
              <a:latin typeface="Arial" panose="020B0604020202020204" pitchFamily="34" charset="0"/>
              <a:cs typeface="Arial" panose="020B0604020202020204" pitchFamily="34" charset="0"/>
            </a:endParaRPr>
          </a:p>
        </p:txBody>
      </p:sp>
      <p:sp>
        <p:nvSpPr>
          <p:cNvPr id="35855" name="Line 18">
            <a:extLst>
              <a:ext uri="{FF2B5EF4-FFF2-40B4-BE49-F238E27FC236}">
                <a16:creationId xmlns:a16="http://schemas.microsoft.com/office/drawing/2014/main" id="{8006854A-A4B3-4068-8E07-C88F9B38B5B8}"/>
              </a:ext>
            </a:extLst>
          </p:cNvPr>
          <p:cNvSpPr>
            <a:spLocks noChangeShapeType="1"/>
          </p:cNvSpPr>
          <p:nvPr/>
        </p:nvSpPr>
        <p:spPr bwMode="auto">
          <a:xfrm>
            <a:off x="5580063" y="1341438"/>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6" name="Line 19">
            <a:extLst>
              <a:ext uri="{FF2B5EF4-FFF2-40B4-BE49-F238E27FC236}">
                <a16:creationId xmlns:a16="http://schemas.microsoft.com/office/drawing/2014/main" id="{727390D2-2427-49A4-AC6B-57EC92C2B577}"/>
              </a:ext>
            </a:extLst>
          </p:cNvPr>
          <p:cNvSpPr>
            <a:spLocks noChangeShapeType="1"/>
          </p:cNvSpPr>
          <p:nvPr/>
        </p:nvSpPr>
        <p:spPr bwMode="auto">
          <a:xfrm>
            <a:off x="5508625" y="3429000"/>
            <a:ext cx="2303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7" name="Text Box 22">
            <a:extLst>
              <a:ext uri="{FF2B5EF4-FFF2-40B4-BE49-F238E27FC236}">
                <a16:creationId xmlns:a16="http://schemas.microsoft.com/office/drawing/2014/main" id="{916CF123-95C0-4E6C-B486-D0AA36F8EEB1}"/>
              </a:ext>
            </a:extLst>
          </p:cNvPr>
          <p:cNvSpPr txBox="1">
            <a:spLocks noChangeArrowheads="1"/>
          </p:cNvSpPr>
          <p:nvPr/>
        </p:nvSpPr>
        <p:spPr bwMode="auto">
          <a:xfrm>
            <a:off x="5867400" y="5157788"/>
            <a:ext cx="1441450" cy="284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4. Data Analysis</a:t>
            </a:r>
            <a:endParaRPr lang="en-GB" altLang="en-US" sz="1200">
              <a:solidFill>
                <a:srgbClr val="000000"/>
              </a:solidFill>
              <a:latin typeface="Arial" panose="020B0604020202020204" pitchFamily="34" charset="0"/>
              <a:cs typeface="Arial" panose="020B0604020202020204" pitchFamily="34" charset="0"/>
            </a:endParaRPr>
          </a:p>
        </p:txBody>
      </p:sp>
      <p:sp>
        <p:nvSpPr>
          <p:cNvPr id="35858" name="Line 23">
            <a:extLst>
              <a:ext uri="{FF2B5EF4-FFF2-40B4-BE49-F238E27FC236}">
                <a16:creationId xmlns:a16="http://schemas.microsoft.com/office/drawing/2014/main" id="{D772B85F-4A36-44F5-826B-C0C718CF94C5}"/>
              </a:ext>
            </a:extLst>
          </p:cNvPr>
          <p:cNvSpPr>
            <a:spLocks noChangeShapeType="1"/>
          </p:cNvSpPr>
          <p:nvPr/>
        </p:nvSpPr>
        <p:spPr bwMode="auto">
          <a:xfrm>
            <a:off x="5475288" y="5516563"/>
            <a:ext cx="222885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9" name="Text Box 24">
            <a:extLst>
              <a:ext uri="{FF2B5EF4-FFF2-40B4-BE49-F238E27FC236}">
                <a16:creationId xmlns:a16="http://schemas.microsoft.com/office/drawing/2014/main" id="{FEB5FC02-885C-4F60-B99D-6F094622CC8D}"/>
              </a:ext>
            </a:extLst>
          </p:cNvPr>
          <p:cNvSpPr txBox="1">
            <a:spLocks noChangeArrowheads="1"/>
          </p:cNvSpPr>
          <p:nvPr/>
        </p:nvSpPr>
        <p:spPr bwMode="auto">
          <a:xfrm>
            <a:off x="5724525" y="5589588"/>
            <a:ext cx="18732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#Summary Report</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#Inform Stakeholder</a:t>
            </a:r>
            <a:endParaRPr lang="en-GB" altLang="en-US" sz="1200">
              <a:solidFill>
                <a:srgbClr val="000000"/>
              </a:solidFill>
              <a:latin typeface="Arial" panose="020B0604020202020204" pitchFamily="34" charset="0"/>
              <a:cs typeface="Arial" panose="020B0604020202020204" pitchFamily="34" charset="0"/>
            </a:endParaRPr>
          </a:p>
        </p:txBody>
      </p:sp>
      <p:sp>
        <p:nvSpPr>
          <p:cNvPr id="35860" name="Oval 25">
            <a:extLst>
              <a:ext uri="{FF2B5EF4-FFF2-40B4-BE49-F238E27FC236}">
                <a16:creationId xmlns:a16="http://schemas.microsoft.com/office/drawing/2014/main" id="{8525F8E1-47FF-46CB-A64C-4055F27471B4}"/>
              </a:ext>
            </a:extLst>
          </p:cNvPr>
          <p:cNvSpPr>
            <a:spLocks noChangeArrowheads="1"/>
          </p:cNvSpPr>
          <p:nvPr/>
        </p:nvSpPr>
        <p:spPr bwMode="auto">
          <a:xfrm>
            <a:off x="900113" y="4906963"/>
            <a:ext cx="2376487" cy="13652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61" name="Text Box 26">
            <a:extLst>
              <a:ext uri="{FF2B5EF4-FFF2-40B4-BE49-F238E27FC236}">
                <a16:creationId xmlns:a16="http://schemas.microsoft.com/office/drawing/2014/main" id="{A90DEC89-AF04-4FBB-843A-7AA0874E2794}"/>
              </a:ext>
            </a:extLst>
          </p:cNvPr>
          <p:cNvSpPr txBox="1">
            <a:spLocks noChangeArrowheads="1"/>
          </p:cNvSpPr>
          <p:nvPr/>
        </p:nvSpPr>
        <p:spPr bwMode="auto">
          <a:xfrm>
            <a:off x="1331913" y="5661025"/>
            <a:ext cx="18732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Action Plan: Form and  train  “natural” operational  teams</a:t>
            </a:r>
            <a:endParaRPr lang="en-GB" altLang="en-US" sz="1200">
              <a:solidFill>
                <a:srgbClr val="000000"/>
              </a:solidFill>
              <a:latin typeface="Arial" panose="020B0604020202020204" pitchFamily="34" charset="0"/>
              <a:cs typeface="Arial" panose="020B0604020202020204" pitchFamily="34" charset="0"/>
            </a:endParaRPr>
          </a:p>
        </p:txBody>
      </p:sp>
      <p:sp>
        <p:nvSpPr>
          <p:cNvPr id="35862" name="Line 27">
            <a:extLst>
              <a:ext uri="{FF2B5EF4-FFF2-40B4-BE49-F238E27FC236}">
                <a16:creationId xmlns:a16="http://schemas.microsoft.com/office/drawing/2014/main" id="{0466936C-5F90-47D4-A02D-4EF309FB0B5C}"/>
              </a:ext>
            </a:extLst>
          </p:cNvPr>
          <p:cNvSpPr>
            <a:spLocks noChangeShapeType="1"/>
          </p:cNvSpPr>
          <p:nvPr/>
        </p:nvSpPr>
        <p:spPr bwMode="auto">
          <a:xfrm>
            <a:off x="900113" y="5661025"/>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3" name="Oval 29">
            <a:extLst>
              <a:ext uri="{FF2B5EF4-FFF2-40B4-BE49-F238E27FC236}">
                <a16:creationId xmlns:a16="http://schemas.microsoft.com/office/drawing/2014/main" id="{DFCA5E7A-9986-49E0-ACA7-F55A080FC7B3}"/>
              </a:ext>
            </a:extLst>
          </p:cNvPr>
          <p:cNvSpPr>
            <a:spLocks noChangeArrowheads="1"/>
          </p:cNvSpPr>
          <p:nvPr/>
        </p:nvSpPr>
        <p:spPr bwMode="auto">
          <a:xfrm>
            <a:off x="250825" y="2781300"/>
            <a:ext cx="2447925" cy="16573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64" name="Text Box 30">
            <a:extLst>
              <a:ext uri="{FF2B5EF4-FFF2-40B4-BE49-F238E27FC236}">
                <a16:creationId xmlns:a16="http://schemas.microsoft.com/office/drawing/2014/main" id="{DFB6766F-6A93-421F-9A00-DC0A0698DF0B}"/>
              </a:ext>
            </a:extLst>
          </p:cNvPr>
          <p:cNvSpPr txBox="1">
            <a:spLocks noChangeArrowheads="1"/>
          </p:cNvSpPr>
          <p:nvPr/>
        </p:nvSpPr>
        <p:spPr bwMode="auto">
          <a:xfrm>
            <a:off x="1403350" y="5013325"/>
            <a:ext cx="14414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5. Implementation of Teamwork Training (5N1367)</a:t>
            </a:r>
            <a:endParaRPr lang="en-GB" altLang="en-US" sz="1200">
              <a:solidFill>
                <a:srgbClr val="000000"/>
              </a:solidFill>
              <a:latin typeface="Arial" panose="020B0604020202020204" pitchFamily="34" charset="0"/>
              <a:cs typeface="Arial" panose="020B0604020202020204" pitchFamily="34" charset="0"/>
            </a:endParaRPr>
          </a:p>
        </p:txBody>
      </p:sp>
      <p:sp>
        <p:nvSpPr>
          <p:cNvPr id="35865" name="Text Box 20">
            <a:extLst>
              <a:ext uri="{FF2B5EF4-FFF2-40B4-BE49-F238E27FC236}">
                <a16:creationId xmlns:a16="http://schemas.microsoft.com/office/drawing/2014/main" id="{09164538-65E9-47FE-945A-A222DB340F99}"/>
              </a:ext>
            </a:extLst>
          </p:cNvPr>
          <p:cNvSpPr txBox="1">
            <a:spLocks noChangeArrowheads="1"/>
          </p:cNvSpPr>
          <p:nvPr/>
        </p:nvSpPr>
        <p:spPr bwMode="auto">
          <a:xfrm>
            <a:off x="827088" y="2924175"/>
            <a:ext cx="14414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6. On-Going Monitoring &amp; Review Process</a:t>
            </a:r>
            <a:endParaRPr lang="en-GB" altLang="en-US" sz="1200">
              <a:solidFill>
                <a:srgbClr val="000000"/>
              </a:solidFill>
              <a:latin typeface="Arial" panose="020B0604020202020204" pitchFamily="34" charset="0"/>
              <a:cs typeface="Arial" panose="020B0604020202020204" pitchFamily="34" charset="0"/>
            </a:endParaRPr>
          </a:p>
        </p:txBody>
      </p:sp>
      <p:sp>
        <p:nvSpPr>
          <p:cNvPr id="35866" name="Text Box 21">
            <a:extLst>
              <a:ext uri="{FF2B5EF4-FFF2-40B4-BE49-F238E27FC236}">
                <a16:creationId xmlns:a16="http://schemas.microsoft.com/office/drawing/2014/main" id="{4A445614-0586-4F9A-A9C5-0E32731CAB11}"/>
              </a:ext>
            </a:extLst>
          </p:cNvPr>
          <p:cNvSpPr txBox="1">
            <a:spLocks noChangeArrowheads="1"/>
          </p:cNvSpPr>
          <p:nvPr/>
        </p:nvSpPr>
        <p:spPr bwMode="auto">
          <a:xfrm>
            <a:off x="539750" y="3644900"/>
            <a:ext cx="20875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#Structured Reviews</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#Corrective Actions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67" name="Line 28">
            <a:extLst>
              <a:ext uri="{FF2B5EF4-FFF2-40B4-BE49-F238E27FC236}">
                <a16:creationId xmlns:a16="http://schemas.microsoft.com/office/drawing/2014/main" id="{63AC94CC-137A-4EF1-ADF2-A24FC7313558}"/>
              </a:ext>
            </a:extLst>
          </p:cNvPr>
          <p:cNvSpPr>
            <a:spLocks noChangeShapeType="1"/>
          </p:cNvSpPr>
          <p:nvPr/>
        </p:nvSpPr>
        <p:spPr bwMode="auto">
          <a:xfrm>
            <a:off x="250825" y="3573463"/>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8" name="Line 31">
            <a:extLst>
              <a:ext uri="{FF2B5EF4-FFF2-40B4-BE49-F238E27FC236}">
                <a16:creationId xmlns:a16="http://schemas.microsoft.com/office/drawing/2014/main" id="{3C3DE333-5174-46E7-8881-EFB9DF141C64}"/>
              </a:ext>
            </a:extLst>
          </p:cNvPr>
          <p:cNvSpPr>
            <a:spLocks noChangeShapeType="1"/>
          </p:cNvSpPr>
          <p:nvPr/>
        </p:nvSpPr>
        <p:spPr bwMode="auto">
          <a:xfrm>
            <a:off x="3276600" y="1341438"/>
            <a:ext cx="79057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9" name="Line 32">
            <a:extLst>
              <a:ext uri="{FF2B5EF4-FFF2-40B4-BE49-F238E27FC236}">
                <a16:creationId xmlns:a16="http://schemas.microsoft.com/office/drawing/2014/main" id="{598A3F6E-D839-4ED8-9CE9-A93E86DB7FF5}"/>
              </a:ext>
            </a:extLst>
          </p:cNvPr>
          <p:cNvSpPr>
            <a:spLocks noChangeShapeType="1"/>
          </p:cNvSpPr>
          <p:nvPr/>
        </p:nvSpPr>
        <p:spPr bwMode="auto">
          <a:xfrm>
            <a:off x="3995738" y="1341438"/>
            <a:ext cx="1584325"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0" name="Line 33">
            <a:extLst>
              <a:ext uri="{FF2B5EF4-FFF2-40B4-BE49-F238E27FC236}">
                <a16:creationId xmlns:a16="http://schemas.microsoft.com/office/drawing/2014/main" id="{045C5C4E-21A1-4852-BEB0-9C30AC7BE134}"/>
              </a:ext>
            </a:extLst>
          </p:cNvPr>
          <p:cNvSpPr>
            <a:spLocks noChangeShapeType="1"/>
          </p:cNvSpPr>
          <p:nvPr/>
        </p:nvSpPr>
        <p:spPr bwMode="auto">
          <a:xfrm>
            <a:off x="6732588" y="4149725"/>
            <a:ext cx="0" cy="28733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1" name="Line 34">
            <a:extLst>
              <a:ext uri="{FF2B5EF4-FFF2-40B4-BE49-F238E27FC236}">
                <a16:creationId xmlns:a16="http://schemas.microsoft.com/office/drawing/2014/main" id="{68D707B3-88C6-42F2-B2F5-1D00C16472CE}"/>
              </a:ext>
            </a:extLst>
          </p:cNvPr>
          <p:cNvSpPr>
            <a:spLocks noChangeShapeType="1"/>
          </p:cNvSpPr>
          <p:nvPr/>
        </p:nvSpPr>
        <p:spPr bwMode="auto">
          <a:xfrm>
            <a:off x="6659563" y="1916113"/>
            <a:ext cx="0" cy="6477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2" name="Line 36">
            <a:extLst>
              <a:ext uri="{FF2B5EF4-FFF2-40B4-BE49-F238E27FC236}">
                <a16:creationId xmlns:a16="http://schemas.microsoft.com/office/drawing/2014/main" id="{96299644-ED1F-4982-879D-0363CDE939FA}"/>
              </a:ext>
            </a:extLst>
          </p:cNvPr>
          <p:cNvSpPr>
            <a:spLocks noChangeShapeType="1"/>
          </p:cNvSpPr>
          <p:nvPr/>
        </p:nvSpPr>
        <p:spPr bwMode="auto">
          <a:xfrm>
            <a:off x="6732588" y="4294188"/>
            <a:ext cx="0" cy="64611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3" name="Line 37">
            <a:extLst>
              <a:ext uri="{FF2B5EF4-FFF2-40B4-BE49-F238E27FC236}">
                <a16:creationId xmlns:a16="http://schemas.microsoft.com/office/drawing/2014/main" id="{313CAAC3-55F5-45E4-A706-B7FE619BF31B}"/>
              </a:ext>
            </a:extLst>
          </p:cNvPr>
          <p:cNvSpPr>
            <a:spLocks noChangeShapeType="1"/>
          </p:cNvSpPr>
          <p:nvPr/>
        </p:nvSpPr>
        <p:spPr bwMode="auto">
          <a:xfrm>
            <a:off x="6659563" y="2492375"/>
            <a:ext cx="0" cy="28892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4" name="Line 39">
            <a:extLst>
              <a:ext uri="{FF2B5EF4-FFF2-40B4-BE49-F238E27FC236}">
                <a16:creationId xmlns:a16="http://schemas.microsoft.com/office/drawing/2014/main" id="{50C2F5B9-41C0-44DD-A98D-5C52D6D3FB5F}"/>
              </a:ext>
            </a:extLst>
          </p:cNvPr>
          <p:cNvSpPr>
            <a:spLocks noChangeShapeType="1"/>
          </p:cNvSpPr>
          <p:nvPr/>
        </p:nvSpPr>
        <p:spPr bwMode="auto">
          <a:xfrm flipH="1">
            <a:off x="4716463" y="1754188"/>
            <a:ext cx="1223962" cy="114141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5" name="Line 40">
            <a:extLst>
              <a:ext uri="{FF2B5EF4-FFF2-40B4-BE49-F238E27FC236}">
                <a16:creationId xmlns:a16="http://schemas.microsoft.com/office/drawing/2014/main" id="{A2B97617-33B4-4A55-A261-F5D98C785AE0}"/>
              </a:ext>
            </a:extLst>
          </p:cNvPr>
          <p:cNvSpPr>
            <a:spLocks noChangeShapeType="1"/>
          </p:cNvSpPr>
          <p:nvPr/>
        </p:nvSpPr>
        <p:spPr bwMode="auto">
          <a:xfrm flipH="1" flipV="1">
            <a:off x="2484438" y="4135438"/>
            <a:ext cx="3046412" cy="130651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6" name="Line 41">
            <a:extLst>
              <a:ext uri="{FF2B5EF4-FFF2-40B4-BE49-F238E27FC236}">
                <a16:creationId xmlns:a16="http://schemas.microsoft.com/office/drawing/2014/main" id="{5E6FC62C-6230-40BB-9403-972A1E4EBA19}"/>
              </a:ext>
            </a:extLst>
          </p:cNvPr>
          <p:cNvSpPr>
            <a:spLocks noChangeShapeType="1"/>
          </p:cNvSpPr>
          <p:nvPr/>
        </p:nvSpPr>
        <p:spPr bwMode="auto">
          <a:xfrm flipV="1">
            <a:off x="2693988" y="2838450"/>
            <a:ext cx="2089150" cy="21621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7" name="Line 42">
            <a:extLst>
              <a:ext uri="{FF2B5EF4-FFF2-40B4-BE49-F238E27FC236}">
                <a16:creationId xmlns:a16="http://schemas.microsoft.com/office/drawing/2014/main" id="{523F312C-4828-45C9-AF31-A1259FB13A68}"/>
              </a:ext>
            </a:extLst>
          </p:cNvPr>
          <p:cNvSpPr>
            <a:spLocks noChangeShapeType="1"/>
          </p:cNvSpPr>
          <p:nvPr/>
        </p:nvSpPr>
        <p:spPr bwMode="auto">
          <a:xfrm flipV="1">
            <a:off x="2484438" y="2565400"/>
            <a:ext cx="576262" cy="5048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8" name="Line 43">
            <a:extLst>
              <a:ext uri="{FF2B5EF4-FFF2-40B4-BE49-F238E27FC236}">
                <a16:creationId xmlns:a16="http://schemas.microsoft.com/office/drawing/2014/main" id="{6A08FD16-70D3-450C-95A2-610BEC7FE2E2}"/>
              </a:ext>
            </a:extLst>
          </p:cNvPr>
          <p:cNvSpPr>
            <a:spLocks noChangeShapeType="1"/>
          </p:cNvSpPr>
          <p:nvPr/>
        </p:nvSpPr>
        <p:spPr bwMode="auto">
          <a:xfrm flipV="1">
            <a:off x="2700338" y="2492375"/>
            <a:ext cx="1079500" cy="7207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9" name="Line 44">
            <a:extLst>
              <a:ext uri="{FF2B5EF4-FFF2-40B4-BE49-F238E27FC236}">
                <a16:creationId xmlns:a16="http://schemas.microsoft.com/office/drawing/2014/main" id="{14F56BCF-D9AB-4505-A62D-00AE9CDA7840}"/>
              </a:ext>
            </a:extLst>
          </p:cNvPr>
          <p:cNvSpPr>
            <a:spLocks noChangeShapeType="1"/>
          </p:cNvSpPr>
          <p:nvPr/>
        </p:nvSpPr>
        <p:spPr bwMode="auto">
          <a:xfrm>
            <a:off x="2843213" y="3502025"/>
            <a:ext cx="792162" cy="71438"/>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80" name="Line 45">
            <a:extLst>
              <a:ext uri="{FF2B5EF4-FFF2-40B4-BE49-F238E27FC236}">
                <a16:creationId xmlns:a16="http://schemas.microsoft.com/office/drawing/2014/main" id="{995C1188-3792-40E9-BBB0-ED2BAD5A99C8}"/>
              </a:ext>
            </a:extLst>
          </p:cNvPr>
          <p:cNvSpPr>
            <a:spLocks noChangeShapeType="1"/>
          </p:cNvSpPr>
          <p:nvPr/>
        </p:nvSpPr>
        <p:spPr bwMode="auto">
          <a:xfrm>
            <a:off x="2700338" y="3860800"/>
            <a:ext cx="504825" cy="2889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2090" name="Line 46">
            <a:extLst>
              <a:ext uri="{FF2B5EF4-FFF2-40B4-BE49-F238E27FC236}">
                <a16:creationId xmlns:a16="http://schemas.microsoft.com/office/drawing/2014/main" id="{4A4E6960-85A0-4BF5-9202-6373A6C6993C}"/>
              </a:ext>
            </a:extLst>
          </p:cNvPr>
          <p:cNvSpPr>
            <a:spLocks noChangeShapeType="1"/>
          </p:cNvSpPr>
          <p:nvPr/>
        </p:nvSpPr>
        <p:spPr bwMode="auto">
          <a:xfrm flipH="1">
            <a:off x="1547813" y="4462463"/>
            <a:ext cx="0" cy="479425"/>
          </a:xfrm>
          <a:prstGeom prst="line">
            <a:avLst/>
          </a:prstGeom>
          <a:noFill/>
          <a:ln w="38100">
            <a:solidFill>
              <a:srgbClr val="00B050"/>
            </a:solidFill>
            <a:round/>
            <a:headEnd type="triangle" w="med" len="med"/>
            <a:tailEnd type="triangle" w="med" len="med"/>
          </a:ln>
          <a:effectLst/>
        </p:spPr>
        <p:txBody>
          <a:bodyPr/>
          <a:lstStyle/>
          <a:p>
            <a:pPr eaLnBrk="1" hangingPunct="1">
              <a:defRPr/>
            </a:pPr>
            <a:endParaRPr lang="en-IE" b="1">
              <a:ln w="18000">
                <a:solidFill>
                  <a:srgbClr val="B2B2B2">
                    <a:satMod val="140000"/>
                  </a:srgbClr>
                </a:solidFill>
                <a:prstDash val="solid"/>
                <a:miter lim="800000"/>
              </a:ln>
              <a:noFill/>
              <a:effectLst>
                <a:outerShdw blurRad="25500" dist="23000" dir="7020000" algn="tl">
                  <a:srgbClr val="000000">
                    <a:alpha val="50000"/>
                  </a:srgbClr>
                </a:outerShdw>
              </a:effectLst>
              <a:latin typeface="Arial" charset="0"/>
              <a:cs typeface="Arial" charset="0"/>
            </a:endParaRPr>
          </a:p>
        </p:txBody>
      </p:sp>
      <p:sp>
        <p:nvSpPr>
          <p:cNvPr id="35882" name="Text Box 47">
            <a:extLst>
              <a:ext uri="{FF2B5EF4-FFF2-40B4-BE49-F238E27FC236}">
                <a16:creationId xmlns:a16="http://schemas.microsoft.com/office/drawing/2014/main" id="{24CA5353-32DD-43E9-BF04-DD1EC1701D55}"/>
              </a:ext>
            </a:extLst>
          </p:cNvPr>
          <p:cNvSpPr txBox="1">
            <a:spLocks noChangeArrowheads="1"/>
          </p:cNvSpPr>
          <p:nvPr/>
        </p:nvSpPr>
        <p:spPr bwMode="auto">
          <a:xfrm>
            <a:off x="3311525" y="6021388"/>
            <a:ext cx="208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Organisation Support &amp; Encouragement for Teams</a:t>
            </a:r>
            <a:endParaRPr lang="en-GB" altLang="en-US" sz="1200">
              <a:solidFill>
                <a:srgbClr val="000000"/>
              </a:solidFill>
              <a:latin typeface="Arial" panose="020B0604020202020204" pitchFamily="34" charset="0"/>
              <a:cs typeface="Arial" panose="020B0604020202020204" pitchFamily="34" charset="0"/>
            </a:endParaRPr>
          </a:p>
        </p:txBody>
      </p:sp>
      <p:sp>
        <p:nvSpPr>
          <p:cNvPr id="35883" name="Text Box 48">
            <a:extLst>
              <a:ext uri="{FF2B5EF4-FFF2-40B4-BE49-F238E27FC236}">
                <a16:creationId xmlns:a16="http://schemas.microsoft.com/office/drawing/2014/main" id="{5773BE5A-2C89-448E-9F81-CD071C4F6CC4}"/>
              </a:ext>
            </a:extLst>
          </p:cNvPr>
          <p:cNvSpPr txBox="1">
            <a:spLocks noChangeArrowheads="1"/>
          </p:cNvSpPr>
          <p:nvPr/>
        </p:nvSpPr>
        <p:spPr bwMode="auto">
          <a:xfrm>
            <a:off x="6732588" y="1989138"/>
            <a:ext cx="21605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u="sng">
                <a:solidFill>
                  <a:srgbClr val="3399FF"/>
                </a:solidFill>
                <a:latin typeface="Arial" panose="020B0604020202020204" pitchFamily="34" charset="0"/>
                <a:cs typeface="Arial" panose="020B0604020202020204" pitchFamily="34" charset="0"/>
              </a:rPr>
              <a:t>“OPTIONAL”</a:t>
            </a:r>
            <a:r>
              <a:rPr lang="en-IE" altLang="en-US" sz="1200">
                <a:solidFill>
                  <a:srgbClr val="000000"/>
                </a:solidFill>
                <a:latin typeface="Arial" panose="020B0604020202020204" pitchFamily="34" charset="0"/>
                <a:cs typeface="Arial" panose="020B0604020202020204" pitchFamily="34" charset="0"/>
              </a:rPr>
              <a:t> – Fact Finding</a:t>
            </a:r>
            <a:endParaRPr lang="en-GB" altLang="en-US" sz="1200">
              <a:solidFill>
                <a:srgbClr val="000000"/>
              </a:solidFill>
              <a:latin typeface="Arial" panose="020B0604020202020204" pitchFamily="34" charset="0"/>
              <a:cs typeface="Arial" panose="020B0604020202020204" pitchFamily="34" charset="0"/>
            </a:endParaRPr>
          </a:p>
        </p:txBody>
      </p:sp>
      <p:sp>
        <p:nvSpPr>
          <p:cNvPr id="35884" name="Text Box 49">
            <a:extLst>
              <a:ext uri="{FF2B5EF4-FFF2-40B4-BE49-F238E27FC236}">
                <a16:creationId xmlns:a16="http://schemas.microsoft.com/office/drawing/2014/main" id="{B4A98BFC-CA1C-4C00-A3A9-6C53A2E53F94}"/>
              </a:ext>
            </a:extLst>
          </p:cNvPr>
          <p:cNvSpPr txBox="1">
            <a:spLocks noChangeArrowheads="1"/>
          </p:cNvSpPr>
          <p:nvPr/>
        </p:nvSpPr>
        <p:spPr bwMode="auto">
          <a:xfrm>
            <a:off x="8027988" y="823913"/>
            <a:ext cx="104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Generate Discussions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85" name="Text Box 50">
            <a:extLst>
              <a:ext uri="{FF2B5EF4-FFF2-40B4-BE49-F238E27FC236}">
                <a16:creationId xmlns:a16="http://schemas.microsoft.com/office/drawing/2014/main" id="{AF1B13A9-BEF0-47DB-9B47-6288D718916C}"/>
              </a:ext>
            </a:extLst>
          </p:cNvPr>
          <p:cNvSpPr txBox="1">
            <a:spLocks noChangeArrowheads="1"/>
          </p:cNvSpPr>
          <p:nvPr/>
        </p:nvSpPr>
        <p:spPr bwMode="auto">
          <a:xfrm>
            <a:off x="7380288" y="188913"/>
            <a:ext cx="15843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Schedule Meetings</a:t>
            </a:r>
            <a:endParaRPr lang="en-GB" altLang="en-US" sz="1200">
              <a:solidFill>
                <a:srgbClr val="000000"/>
              </a:solidFill>
              <a:latin typeface="Arial" panose="020B0604020202020204" pitchFamily="34" charset="0"/>
              <a:cs typeface="Arial" panose="020B0604020202020204" pitchFamily="34" charset="0"/>
            </a:endParaRPr>
          </a:p>
        </p:txBody>
      </p:sp>
      <p:sp>
        <p:nvSpPr>
          <p:cNvPr id="35886" name="Text Box 51">
            <a:extLst>
              <a:ext uri="{FF2B5EF4-FFF2-40B4-BE49-F238E27FC236}">
                <a16:creationId xmlns:a16="http://schemas.microsoft.com/office/drawing/2014/main" id="{6E2E0EF7-73D2-4271-A6DF-F0E646F2687F}"/>
              </a:ext>
            </a:extLst>
          </p:cNvPr>
          <p:cNvSpPr txBox="1">
            <a:spLocks noChangeArrowheads="1"/>
          </p:cNvSpPr>
          <p:nvPr/>
        </p:nvSpPr>
        <p:spPr bwMode="auto">
          <a:xfrm>
            <a:off x="8101013" y="3357563"/>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What Questions?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87" name="Text Box 52">
            <a:extLst>
              <a:ext uri="{FF2B5EF4-FFF2-40B4-BE49-F238E27FC236}">
                <a16:creationId xmlns:a16="http://schemas.microsoft.com/office/drawing/2014/main" id="{4FE8C262-D352-4A61-B6E5-B62119167F40}"/>
              </a:ext>
            </a:extLst>
          </p:cNvPr>
          <p:cNvSpPr txBox="1">
            <a:spLocks noChangeArrowheads="1"/>
          </p:cNvSpPr>
          <p:nvPr/>
        </p:nvSpPr>
        <p:spPr bwMode="auto">
          <a:xfrm>
            <a:off x="8027988" y="400526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Schedule Survey</a:t>
            </a:r>
            <a:endParaRPr lang="en-GB" altLang="en-US" sz="1200">
              <a:solidFill>
                <a:srgbClr val="000000"/>
              </a:solidFill>
              <a:latin typeface="Arial" panose="020B0604020202020204" pitchFamily="34" charset="0"/>
              <a:cs typeface="Arial" panose="020B0604020202020204" pitchFamily="34" charset="0"/>
            </a:endParaRPr>
          </a:p>
        </p:txBody>
      </p:sp>
      <p:sp>
        <p:nvSpPr>
          <p:cNvPr id="35888" name="Text Box 53">
            <a:extLst>
              <a:ext uri="{FF2B5EF4-FFF2-40B4-BE49-F238E27FC236}">
                <a16:creationId xmlns:a16="http://schemas.microsoft.com/office/drawing/2014/main" id="{0CADE969-0F0D-4F30-957C-DA0558C3EBAB}"/>
              </a:ext>
            </a:extLst>
          </p:cNvPr>
          <p:cNvSpPr txBox="1">
            <a:spLocks noChangeArrowheads="1"/>
          </p:cNvSpPr>
          <p:nvPr/>
        </p:nvSpPr>
        <p:spPr bwMode="auto">
          <a:xfrm>
            <a:off x="8027988" y="6021388"/>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Feedback to All</a:t>
            </a:r>
            <a:endParaRPr lang="en-GB" altLang="en-US" sz="1200">
              <a:solidFill>
                <a:srgbClr val="000000"/>
              </a:solidFill>
              <a:latin typeface="Arial" panose="020B0604020202020204" pitchFamily="34" charset="0"/>
              <a:cs typeface="Arial" panose="020B0604020202020204" pitchFamily="34" charset="0"/>
            </a:endParaRPr>
          </a:p>
        </p:txBody>
      </p:sp>
      <p:sp>
        <p:nvSpPr>
          <p:cNvPr id="35889" name="Text Box 54">
            <a:extLst>
              <a:ext uri="{FF2B5EF4-FFF2-40B4-BE49-F238E27FC236}">
                <a16:creationId xmlns:a16="http://schemas.microsoft.com/office/drawing/2014/main" id="{99F86125-113F-4AD4-B144-9441B1AD6C4C}"/>
              </a:ext>
            </a:extLst>
          </p:cNvPr>
          <p:cNvSpPr txBox="1">
            <a:spLocks noChangeArrowheads="1"/>
          </p:cNvSpPr>
          <p:nvPr/>
        </p:nvSpPr>
        <p:spPr bwMode="auto">
          <a:xfrm>
            <a:off x="8101013" y="5445125"/>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Formulae Actions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90" name="Text Box 55">
            <a:extLst>
              <a:ext uri="{FF2B5EF4-FFF2-40B4-BE49-F238E27FC236}">
                <a16:creationId xmlns:a16="http://schemas.microsoft.com/office/drawing/2014/main" id="{BD933AE5-5A10-4C68-97D0-70D26FDD8EBE}"/>
              </a:ext>
            </a:extLst>
          </p:cNvPr>
          <p:cNvSpPr txBox="1">
            <a:spLocks noChangeArrowheads="1"/>
          </p:cNvSpPr>
          <p:nvPr/>
        </p:nvSpPr>
        <p:spPr bwMode="auto">
          <a:xfrm>
            <a:off x="8027988" y="486886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Review Findings</a:t>
            </a:r>
            <a:endParaRPr lang="en-GB" altLang="en-US" sz="1200">
              <a:solidFill>
                <a:srgbClr val="000000"/>
              </a:solidFill>
              <a:latin typeface="Arial" panose="020B0604020202020204" pitchFamily="34" charset="0"/>
              <a:cs typeface="Arial" panose="020B0604020202020204" pitchFamily="34" charset="0"/>
            </a:endParaRPr>
          </a:p>
        </p:txBody>
      </p:sp>
      <p:sp>
        <p:nvSpPr>
          <p:cNvPr id="35891" name="Text Box 56">
            <a:extLst>
              <a:ext uri="{FF2B5EF4-FFF2-40B4-BE49-F238E27FC236}">
                <a16:creationId xmlns:a16="http://schemas.microsoft.com/office/drawing/2014/main" id="{85360FFD-0C3A-4A1A-AD2C-6176970484A3}"/>
              </a:ext>
            </a:extLst>
          </p:cNvPr>
          <p:cNvSpPr txBox="1">
            <a:spLocks noChangeArrowheads="1"/>
          </p:cNvSpPr>
          <p:nvPr/>
        </p:nvSpPr>
        <p:spPr bwMode="auto">
          <a:xfrm>
            <a:off x="1187450" y="6583363"/>
            <a:ext cx="280828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100">
                <a:solidFill>
                  <a:srgbClr val="000000"/>
                </a:solidFill>
                <a:latin typeface="Arial" panose="020B0604020202020204" pitchFamily="34" charset="0"/>
                <a:cs typeface="Arial" panose="020B0604020202020204" pitchFamily="34" charset="0"/>
              </a:rPr>
              <a:t>Build on Strengths, Address Weaknesses</a:t>
            </a:r>
            <a:endParaRPr lang="en-GB" altLang="en-US" sz="1100">
              <a:solidFill>
                <a:srgbClr val="000000"/>
              </a:solidFill>
              <a:latin typeface="Arial" panose="020B0604020202020204" pitchFamily="34" charset="0"/>
              <a:cs typeface="Arial" panose="020B0604020202020204" pitchFamily="34" charset="0"/>
            </a:endParaRPr>
          </a:p>
        </p:txBody>
      </p:sp>
      <p:sp>
        <p:nvSpPr>
          <p:cNvPr id="35892" name="Text Box 57">
            <a:extLst>
              <a:ext uri="{FF2B5EF4-FFF2-40B4-BE49-F238E27FC236}">
                <a16:creationId xmlns:a16="http://schemas.microsoft.com/office/drawing/2014/main" id="{03FDC550-5760-4ED0-9329-FE95C263BA40}"/>
              </a:ext>
            </a:extLst>
          </p:cNvPr>
          <p:cNvSpPr txBox="1">
            <a:spLocks noChangeArrowheads="1"/>
          </p:cNvSpPr>
          <p:nvPr/>
        </p:nvSpPr>
        <p:spPr bwMode="auto">
          <a:xfrm>
            <a:off x="2268538" y="2133600"/>
            <a:ext cx="1223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Evolving Role for JUMSG</a:t>
            </a:r>
            <a:endParaRPr lang="en-GB" altLang="en-US" sz="1000">
              <a:solidFill>
                <a:srgbClr val="000000"/>
              </a:solidFill>
              <a:latin typeface="Arial" panose="020B0604020202020204" pitchFamily="34" charset="0"/>
              <a:cs typeface="Arial" panose="020B0604020202020204" pitchFamily="34" charset="0"/>
            </a:endParaRPr>
          </a:p>
        </p:txBody>
      </p:sp>
      <p:sp>
        <p:nvSpPr>
          <p:cNvPr id="35893" name="Text Box 58">
            <a:extLst>
              <a:ext uri="{FF2B5EF4-FFF2-40B4-BE49-F238E27FC236}">
                <a16:creationId xmlns:a16="http://schemas.microsoft.com/office/drawing/2014/main" id="{89F0FFE3-7D7E-48F8-A131-90F0E6EEABA2}"/>
              </a:ext>
            </a:extLst>
          </p:cNvPr>
          <p:cNvSpPr txBox="1">
            <a:spLocks noChangeArrowheads="1"/>
          </p:cNvSpPr>
          <p:nvPr/>
        </p:nvSpPr>
        <p:spPr bwMode="auto">
          <a:xfrm>
            <a:off x="323850" y="288770"/>
            <a:ext cx="1728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dirty="0">
                <a:solidFill>
                  <a:srgbClr val="000000"/>
                </a:solidFill>
                <a:highlight>
                  <a:srgbClr val="EAEAEA"/>
                </a:highlight>
                <a:latin typeface="Arial" panose="020B0604020202020204" pitchFamily="34" charset="0"/>
                <a:cs typeface="Arial" panose="020B0604020202020204" pitchFamily="34" charset="0"/>
              </a:rPr>
              <a:t>Terms of Reference</a:t>
            </a:r>
            <a:endParaRPr lang="en-GB" altLang="en-US" sz="1200" dirty="0">
              <a:solidFill>
                <a:srgbClr val="000000"/>
              </a:solidFill>
              <a:highlight>
                <a:srgbClr val="EAEAEA"/>
              </a:highlight>
              <a:latin typeface="Arial" panose="020B0604020202020204" pitchFamily="34" charset="0"/>
              <a:cs typeface="Arial" panose="020B0604020202020204" pitchFamily="34" charset="0"/>
            </a:endParaRPr>
          </a:p>
        </p:txBody>
      </p:sp>
      <p:sp>
        <p:nvSpPr>
          <p:cNvPr id="35894" name="Text Box 59">
            <a:extLst>
              <a:ext uri="{FF2B5EF4-FFF2-40B4-BE49-F238E27FC236}">
                <a16:creationId xmlns:a16="http://schemas.microsoft.com/office/drawing/2014/main" id="{9CEB5967-9D0B-4F41-B051-F86E2387502C}"/>
              </a:ext>
            </a:extLst>
          </p:cNvPr>
          <p:cNvSpPr txBox="1">
            <a:spLocks noChangeArrowheads="1"/>
          </p:cNvSpPr>
          <p:nvPr/>
        </p:nvSpPr>
        <p:spPr bwMode="auto">
          <a:xfrm>
            <a:off x="1331913" y="0"/>
            <a:ext cx="2232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Develop Joint “Vision”</a:t>
            </a:r>
            <a:endParaRPr lang="en-GB" altLang="en-US" sz="1200">
              <a:solidFill>
                <a:srgbClr val="000000"/>
              </a:solidFill>
              <a:latin typeface="Arial" panose="020B0604020202020204" pitchFamily="34" charset="0"/>
              <a:cs typeface="Arial" panose="020B0604020202020204" pitchFamily="34" charset="0"/>
            </a:endParaRPr>
          </a:p>
        </p:txBody>
      </p:sp>
      <p:sp>
        <p:nvSpPr>
          <p:cNvPr id="35895" name="Text Box 60">
            <a:extLst>
              <a:ext uri="{FF2B5EF4-FFF2-40B4-BE49-F238E27FC236}">
                <a16:creationId xmlns:a16="http://schemas.microsoft.com/office/drawing/2014/main" id="{D113DBDC-F835-4E24-A911-8271FECDB747}"/>
              </a:ext>
            </a:extLst>
          </p:cNvPr>
          <p:cNvSpPr txBox="1">
            <a:spLocks noChangeArrowheads="1"/>
          </p:cNvSpPr>
          <p:nvPr/>
        </p:nvSpPr>
        <p:spPr bwMode="auto">
          <a:xfrm>
            <a:off x="3590925" y="1663700"/>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Communications Plan</a:t>
            </a:r>
            <a:endParaRPr lang="en-GB" altLang="en-US" sz="1000">
              <a:solidFill>
                <a:srgbClr val="000000"/>
              </a:solidFill>
              <a:latin typeface="Arial" panose="020B0604020202020204" pitchFamily="34" charset="0"/>
              <a:cs typeface="Arial" panose="020B0604020202020204" pitchFamily="34" charset="0"/>
            </a:endParaRPr>
          </a:p>
        </p:txBody>
      </p:sp>
      <p:sp>
        <p:nvSpPr>
          <p:cNvPr id="35896" name="Text Box 61">
            <a:extLst>
              <a:ext uri="{FF2B5EF4-FFF2-40B4-BE49-F238E27FC236}">
                <a16:creationId xmlns:a16="http://schemas.microsoft.com/office/drawing/2014/main" id="{0BC97189-C670-44C9-9BFD-9CD27C448B18}"/>
              </a:ext>
            </a:extLst>
          </p:cNvPr>
          <p:cNvSpPr txBox="1">
            <a:spLocks noChangeArrowheads="1"/>
          </p:cNvSpPr>
          <p:nvPr/>
        </p:nvSpPr>
        <p:spPr bwMode="auto">
          <a:xfrm>
            <a:off x="2987675" y="260350"/>
            <a:ext cx="1296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Ground Rules</a:t>
            </a:r>
            <a:endParaRPr lang="en-GB" altLang="en-US" sz="1200">
              <a:solidFill>
                <a:srgbClr val="000000"/>
              </a:solidFill>
              <a:latin typeface="Arial" panose="020B0604020202020204" pitchFamily="34" charset="0"/>
              <a:cs typeface="Arial" panose="020B0604020202020204" pitchFamily="34" charset="0"/>
            </a:endParaRPr>
          </a:p>
        </p:txBody>
      </p:sp>
      <p:sp>
        <p:nvSpPr>
          <p:cNvPr id="35897" name="Text Box 62">
            <a:extLst>
              <a:ext uri="{FF2B5EF4-FFF2-40B4-BE49-F238E27FC236}">
                <a16:creationId xmlns:a16="http://schemas.microsoft.com/office/drawing/2014/main" id="{4A333A70-F381-4DB0-BB7B-66F4F126D12A}"/>
              </a:ext>
            </a:extLst>
          </p:cNvPr>
          <p:cNvSpPr txBox="1">
            <a:spLocks noChangeArrowheads="1"/>
          </p:cNvSpPr>
          <p:nvPr/>
        </p:nvSpPr>
        <p:spPr bwMode="auto">
          <a:xfrm>
            <a:off x="-34925" y="3673475"/>
            <a:ext cx="250825"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SECURING</a:t>
            </a:r>
          </a:p>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 THE</a:t>
            </a:r>
          </a:p>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 FUTURE</a:t>
            </a:r>
            <a:endParaRPr lang="en-GB" altLang="en-US" sz="1000" b="1">
              <a:solidFill>
                <a:srgbClr val="000000"/>
              </a:solidFill>
              <a:latin typeface="Arial" panose="020B0604020202020204" pitchFamily="34" charset="0"/>
              <a:cs typeface="Arial" panose="020B0604020202020204" pitchFamily="34" charset="0"/>
            </a:endParaRPr>
          </a:p>
        </p:txBody>
      </p:sp>
      <p:sp>
        <p:nvSpPr>
          <p:cNvPr id="35898" name="Text Box 63">
            <a:extLst>
              <a:ext uri="{FF2B5EF4-FFF2-40B4-BE49-F238E27FC236}">
                <a16:creationId xmlns:a16="http://schemas.microsoft.com/office/drawing/2014/main" id="{A4B7BF18-B6F6-4C0F-9A82-BE30E67C1B59}"/>
              </a:ext>
            </a:extLst>
          </p:cNvPr>
          <p:cNvSpPr txBox="1">
            <a:spLocks noChangeArrowheads="1"/>
          </p:cNvSpPr>
          <p:nvPr/>
        </p:nvSpPr>
        <p:spPr bwMode="auto">
          <a:xfrm>
            <a:off x="0" y="2276475"/>
            <a:ext cx="18716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dirty="0">
                <a:solidFill>
                  <a:srgbClr val="000000"/>
                </a:solidFill>
                <a:latin typeface="Arial" panose="020B0604020202020204" pitchFamily="34" charset="0"/>
                <a:cs typeface="Arial" panose="020B0604020202020204" pitchFamily="34" charset="0"/>
              </a:rPr>
              <a:t>JUMST</a:t>
            </a:r>
          </a:p>
          <a:p>
            <a:pPr eaLnBrk="1" hangingPunct="1">
              <a:spcBef>
                <a:spcPct val="50000"/>
              </a:spcBef>
              <a:buFontTx/>
              <a:buNone/>
            </a:pPr>
            <a:r>
              <a:rPr lang="en-IE" altLang="en-US" sz="1000" dirty="0">
                <a:solidFill>
                  <a:srgbClr val="000000"/>
                </a:solidFill>
                <a:latin typeface="Arial" panose="020B0604020202020204" pitchFamily="34" charset="0"/>
                <a:cs typeface="Arial" panose="020B0604020202020204" pitchFamily="34" charset="0"/>
              </a:rPr>
              <a:t>Teambuilding “Dream Team”</a:t>
            </a:r>
            <a:endParaRPr lang="en-GB" altLang="en-US" sz="1000" dirty="0">
              <a:solidFill>
                <a:srgbClr val="000000"/>
              </a:solidFill>
              <a:latin typeface="Arial" panose="020B0604020202020204" pitchFamily="34" charset="0"/>
              <a:cs typeface="Arial" panose="020B0604020202020204" pitchFamily="34" charset="0"/>
            </a:endParaRPr>
          </a:p>
        </p:txBody>
      </p:sp>
      <p:sp>
        <p:nvSpPr>
          <p:cNvPr id="35899" name="Text Box 64">
            <a:extLst>
              <a:ext uri="{FF2B5EF4-FFF2-40B4-BE49-F238E27FC236}">
                <a16:creationId xmlns:a16="http://schemas.microsoft.com/office/drawing/2014/main" id="{EFCDAC32-B8FC-4674-A46B-C99F3775B78B}"/>
              </a:ext>
            </a:extLst>
          </p:cNvPr>
          <p:cNvSpPr txBox="1">
            <a:spLocks noChangeArrowheads="1"/>
          </p:cNvSpPr>
          <p:nvPr/>
        </p:nvSpPr>
        <p:spPr bwMode="auto">
          <a:xfrm>
            <a:off x="-9525" y="692150"/>
            <a:ext cx="1296988"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dirty="0">
                <a:solidFill>
                  <a:srgbClr val="000000"/>
                </a:solidFill>
                <a:highlight>
                  <a:srgbClr val="FFFF00"/>
                </a:highlight>
                <a:latin typeface="Arial" panose="020B0604020202020204" pitchFamily="34" charset="0"/>
                <a:cs typeface="Arial" panose="020B0604020202020204" pitchFamily="34" charset="0"/>
              </a:rPr>
              <a:t>***** SOME PREPARATORY WORK TO ENSURE UNDERSTANDING &amp; “BUY-IN” FROM ALL CONSTITUENT PARTS***********</a:t>
            </a:r>
            <a:endParaRPr lang="en-GB" altLang="en-US" sz="1000" dirty="0">
              <a:solidFill>
                <a:srgbClr val="000000"/>
              </a:solidFill>
              <a:highlight>
                <a:srgbClr val="FFFF00"/>
              </a:highlight>
              <a:latin typeface="Arial" panose="020B0604020202020204" pitchFamily="34" charset="0"/>
              <a:cs typeface="Arial" panose="020B0604020202020204" pitchFamily="34" charset="0"/>
            </a:endParaRPr>
          </a:p>
        </p:txBody>
      </p:sp>
      <p:sp>
        <p:nvSpPr>
          <p:cNvPr id="35900" name="AutoShape 65">
            <a:extLst>
              <a:ext uri="{FF2B5EF4-FFF2-40B4-BE49-F238E27FC236}">
                <a16:creationId xmlns:a16="http://schemas.microsoft.com/office/drawing/2014/main" id="{7C426C17-B0D5-46FA-A5F5-3CFA9A395EF6}"/>
              </a:ext>
            </a:extLst>
          </p:cNvPr>
          <p:cNvSpPr>
            <a:spLocks noChangeArrowheads="1"/>
          </p:cNvSpPr>
          <p:nvPr/>
        </p:nvSpPr>
        <p:spPr bwMode="auto">
          <a:xfrm>
            <a:off x="234950" y="5516563"/>
            <a:ext cx="555625" cy="288925"/>
          </a:xfrm>
          <a:prstGeom prst="leftArrow">
            <a:avLst>
              <a:gd name="adj1" fmla="val 50000"/>
              <a:gd name="adj2" fmla="val 6242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1" name="AutoShape 66">
            <a:extLst>
              <a:ext uri="{FF2B5EF4-FFF2-40B4-BE49-F238E27FC236}">
                <a16:creationId xmlns:a16="http://schemas.microsoft.com/office/drawing/2014/main" id="{92DFA65F-6530-4ED9-A0C2-0C512485C783}"/>
              </a:ext>
            </a:extLst>
          </p:cNvPr>
          <p:cNvSpPr>
            <a:spLocks noChangeArrowheads="1"/>
          </p:cNvSpPr>
          <p:nvPr/>
        </p:nvSpPr>
        <p:spPr bwMode="auto">
          <a:xfrm rot="-5400000">
            <a:off x="1683544" y="2223294"/>
            <a:ext cx="485775" cy="306387"/>
          </a:xfrm>
          <a:prstGeom prst="leftArrow">
            <a:avLst>
              <a:gd name="adj1" fmla="val 50000"/>
              <a:gd name="adj2" fmla="val 3963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2" name="AutoShape 67">
            <a:extLst>
              <a:ext uri="{FF2B5EF4-FFF2-40B4-BE49-F238E27FC236}">
                <a16:creationId xmlns:a16="http://schemas.microsoft.com/office/drawing/2014/main" id="{4FDF7A56-9900-495E-AD4C-B47140F21929}"/>
              </a:ext>
            </a:extLst>
          </p:cNvPr>
          <p:cNvSpPr>
            <a:spLocks noChangeArrowheads="1"/>
          </p:cNvSpPr>
          <p:nvPr/>
        </p:nvSpPr>
        <p:spPr bwMode="auto">
          <a:xfrm rot="10800000">
            <a:off x="827088" y="1052513"/>
            <a:ext cx="288925" cy="306387"/>
          </a:xfrm>
          <a:prstGeom prst="lef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3" name="Line 68">
            <a:extLst>
              <a:ext uri="{FF2B5EF4-FFF2-40B4-BE49-F238E27FC236}">
                <a16:creationId xmlns:a16="http://schemas.microsoft.com/office/drawing/2014/main" id="{5BD04244-0233-44A3-B430-CC03A99A2A60}"/>
              </a:ext>
            </a:extLst>
          </p:cNvPr>
          <p:cNvSpPr>
            <a:spLocks noChangeShapeType="1"/>
          </p:cNvSpPr>
          <p:nvPr/>
        </p:nvSpPr>
        <p:spPr bwMode="auto">
          <a:xfrm flipV="1">
            <a:off x="611188" y="1844675"/>
            <a:ext cx="865187" cy="576263"/>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4" name="Line 69">
            <a:extLst>
              <a:ext uri="{FF2B5EF4-FFF2-40B4-BE49-F238E27FC236}">
                <a16:creationId xmlns:a16="http://schemas.microsoft.com/office/drawing/2014/main" id="{93E1024A-C989-4A14-958A-2386885E2DDC}"/>
              </a:ext>
            </a:extLst>
          </p:cNvPr>
          <p:cNvSpPr>
            <a:spLocks noChangeShapeType="1"/>
          </p:cNvSpPr>
          <p:nvPr/>
        </p:nvSpPr>
        <p:spPr bwMode="auto">
          <a:xfrm>
            <a:off x="1187450" y="620713"/>
            <a:ext cx="215900" cy="414337"/>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5" name="Line 70">
            <a:extLst>
              <a:ext uri="{FF2B5EF4-FFF2-40B4-BE49-F238E27FC236}">
                <a16:creationId xmlns:a16="http://schemas.microsoft.com/office/drawing/2014/main" id="{A338C1E7-D34E-4E22-A654-E5632D2453A3}"/>
              </a:ext>
            </a:extLst>
          </p:cNvPr>
          <p:cNvSpPr>
            <a:spLocks noChangeShapeType="1"/>
          </p:cNvSpPr>
          <p:nvPr/>
        </p:nvSpPr>
        <p:spPr bwMode="auto">
          <a:xfrm>
            <a:off x="2195513" y="260350"/>
            <a:ext cx="0" cy="5048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6" name="Line 71">
            <a:extLst>
              <a:ext uri="{FF2B5EF4-FFF2-40B4-BE49-F238E27FC236}">
                <a16:creationId xmlns:a16="http://schemas.microsoft.com/office/drawing/2014/main" id="{4C09549B-07DE-45B4-A855-C24D392AFB19}"/>
              </a:ext>
            </a:extLst>
          </p:cNvPr>
          <p:cNvSpPr>
            <a:spLocks noChangeShapeType="1"/>
          </p:cNvSpPr>
          <p:nvPr/>
        </p:nvSpPr>
        <p:spPr bwMode="auto">
          <a:xfrm flipV="1">
            <a:off x="2843213" y="549275"/>
            <a:ext cx="287337" cy="3587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7" name="Line 72">
            <a:extLst>
              <a:ext uri="{FF2B5EF4-FFF2-40B4-BE49-F238E27FC236}">
                <a16:creationId xmlns:a16="http://schemas.microsoft.com/office/drawing/2014/main" id="{AF2E7B49-FDCC-47DE-A7BC-BDE8B4E3A61D}"/>
              </a:ext>
            </a:extLst>
          </p:cNvPr>
          <p:cNvSpPr>
            <a:spLocks noChangeShapeType="1"/>
          </p:cNvSpPr>
          <p:nvPr/>
        </p:nvSpPr>
        <p:spPr bwMode="auto">
          <a:xfrm>
            <a:off x="3203575" y="1663700"/>
            <a:ext cx="468313" cy="1809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8" name="Line 73">
            <a:extLst>
              <a:ext uri="{FF2B5EF4-FFF2-40B4-BE49-F238E27FC236}">
                <a16:creationId xmlns:a16="http://schemas.microsoft.com/office/drawing/2014/main" id="{2765FEF0-D28D-44CE-856A-1C4E711A786A}"/>
              </a:ext>
            </a:extLst>
          </p:cNvPr>
          <p:cNvSpPr>
            <a:spLocks noChangeShapeType="1"/>
          </p:cNvSpPr>
          <p:nvPr/>
        </p:nvSpPr>
        <p:spPr bwMode="auto">
          <a:xfrm flipV="1">
            <a:off x="7667625" y="1052513"/>
            <a:ext cx="433388" cy="215900"/>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9" name="Line 74">
            <a:extLst>
              <a:ext uri="{FF2B5EF4-FFF2-40B4-BE49-F238E27FC236}">
                <a16:creationId xmlns:a16="http://schemas.microsoft.com/office/drawing/2014/main" id="{F2197957-B8E9-4B6F-A253-26F92043CF0A}"/>
              </a:ext>
            </a:extLst>
          </p:cNvPr>
          <p:cNvSpPr>
            <a:spLocks noChangeShapeType="1"/>
          </p:cNvSpPr>
          <p:nvPr/>
        </p:nvSpPr>
        <p:spPr bwMode="auto">
          <a:xfrm>
            <a:off x="2124075" y="6308725"/>
            <a:ext cx="0" cy="2889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0" name="Line 75">
            <a:extLst>
              <a:ext uri="{FF2B5EF4-FFF2-40B4-BE49-F238E27FC236}">
                <a16:creationId xmlns:a16="http://schemas.microsoft.com/office/drawing/2014/main" id="{A18BEC9A-42F9-4EB2-B174-2AB5A4BC5A6D}"/>
              </a:ext>
            </a:extLst>
          </p:cNvPr>
          <p:cNvSpPr>
            <a:spLocks noChangeShapeType="1"/>
          </p:cNvSpPr>
          <p:nvPr/>
        </p:nvSpPr>
        <p:spPr bwMode="auto">
          <a:xfrm>
            <a:off x="7524750" y="6092825"/>
            <a:ext cx="576263" cy="1174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1" name="Line 76">
            <a:extLst>
              <a:ext uri="{FF2B5EF4-FFF2-40B4-BE49-F238E27FC236}">
                <a16:creationId xmlns:a16="http://schemas.microsoft.com/office/drawing/2014/main" id="{C2FEBBFD-F0DB-4F61-805B-A2108D1BB477}"/>
              </a:ext>
            </a:extLst>
          </p:cNvPr>
          <p:cNvSpPr>
            <a:spLocks noChangeShapeType="1"/>
          </p:cNvSpPr>
          <p:nvPr/>
        </p:nvSpPr>
        <p:spPr bwMode="auto">
          <a:xfrm flipV="1">
            <a:off x="7524750" y="2852738"/>
            <a:ext cx="360363" cy="14446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2" name="Line 77">
            <a:extLst>
              <a:ext uri="{FF2B5EF4-FFF2-40B4-BE49-F238E27FC236}">
                <a16:creationId xmlns:a16="http://schemas.microsoft.com/office/drawing/2014/main" id="{DBCCAD03-E7CE-4C43-8063-05EF184890EC}"/>
              </a:ext>
            </a:extLst>
          </p:cNvPr>
          <p:cNvSpPr>
            <a:spLocks noChangeShapeType="1"/>
          </p:cNvSpPr>
          <p:nvPr/>
        </p:nvSpPr>
        <p:spPr bwMode="auto">
          <a:xfrm flipH="1">
            <a:off x="7308850" y="471488"/>
            <a:ext cx="466725" cy="36671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3" name="Line 78">
            <a:extLst>
              <a:ext uri="{FF2B5EF4-FFF2-40B4-BE49-F238E27FC236}">
                <a16:creationId xmlns:a16="http://schemas.microsoft.com/office/drawing/2014/main" id="{836027F9-DCD8-4361-8041-6F0DB45E8083}"/>
              </a:ext>
            </a:extLst>
          </p:cNvPr>
          <p:cNvSpPr>
            <a:spLocks noChangeShapeType="1"/>
          </p:cNvSpPr>
          <p:nvPr/>
        </p:nvSpPr>
        <p:spPr bwMode="auto">
          <a:xfrm flipV="1">
            <a:off x="7524750" y="5084763"/>
            <a:ext cx="503238" cy="14446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4" name="Line 79">
            <a:extLst>
              <a:ext uri="{FF2B5EF4-FFF2-40B4-BE49-F238E27FC236}">
                <a16:creationId xmlns:a16="http://schemas.microsoft.com/office/drawing/2014/main" id="{EAD117AA-EE27-49F5-82A1-5CCEF22104DB}"/>
              </a:ext>
            </a:extLst>
          </p:cNvPr>
          <p:cNvSpPr>
            <a:spLocks noChangeShapeType="1"/>
          </p:cNvSpPr>
          <p:nvPr/>
        </p:nvSpPr>
        <p:spPr bwMode="auto">
          <a:xfrm flipV="1">
            <a:off x="7775575" y="3609975"/>
            <a:ext cx="360363" cy="349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5" name="Line 80">
            <a:extLst>
              <a:ext uri="{FF2B5EF4-FFF2-40B4-BE49-F238E27FC236}">
                <a16:creationId xmlns:a16="http://schemas.microsoft.com/office/drawing/2014/main" id="{C5DD066E-961F-4CDA-92CD-5423CEE8301D}"/>
              </a:ext>
            </a:extLst>
          </p:cNvPr>
          <p:cNvSpPr>
            <a:spLocks noChangeShapeType="1"/>
          </p:cNvSpPr>
          <p:nvPr/>
        </p:nvSpPr>
        <p:spPr bwMode="auto">
          <a:xfrm flipV="1">
            <a:off x="7740650" y="5732463"/>
            <a:ext cx="360363" cy="1587"/>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6" name="Line 81">
            <a:extLst>
              <a:ext uri="{FF2B5EF4-FFF2-40B4-BE49-F238E27FC236}">
                <a16:creationId xmlns:a16="http://schemas.microsoft.com/office/drawing/2014/main" id="{5F822751-EE8C-47D5-A866-2F12B539FBE4}"/>
              </a:ext>
            </a:extLst>
          </p:cNvPr>
          <p:cNvSpPr>
            <a:spLocks noChangeShapeType="1"/>
          </p:cNvSpPr>
          <p:nvPr/>
        </p:nvSpPr>
        <p:spPr bwMode="auto">
          <a:xfrm>
            <a:off x="7596188" y="3860800"/>
            <a:ext cx="431800" cy="3333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7" name="Line 82">
            <a:extLst>
              <a:ext uri="{FF2B5EF4-FFF2-40B4-BE49-F238E27FC236}">
                <a16:creationId xmlns:a16="http://schemas.microsoft.com/office/drawing/2014/main" id="{7AB990F7-BC71-49CA-B672-D4008A42845C}"/>
              </a:ext>
            </a:extLst>
          </p:cNvPr>
          <p:cNvSpPr>
            <a:spLocks noChangeShapeType="1"/>
          </p:cNvSpPr>
          <p:nvPr/>
        </p:nvSpPr>
        <p:spPr bwMode="auto">
          <a:xfrm>
            <a:off x="3240088" y="5805488"/>
            <a:ext cx="252412" cy="215900"/>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8" name="Text Box 83">
            <a:extLst>
              <a:ext uri="{FF2B5EF4-FFF2-40B4-BE49-F238E27FC236}">
                <a16:creationId xmlns:a16="http://schemas.microsoft.com/office/drawing/2014/main" id="{E6EA6322-C277-4157-9304-DB62DAD89C0E}"/>
              </a:ext>
            </a:extLst>
          </p:cNvPr>
          <p:cNvSpPr txBox="1">
            <a:spLocks noChangeArrowheads="1"/>
          </p:cNvSpPr>
          <p:nvPr/>
        </p:nvSpPr>
        <p:spPr bwMode="auto">
          <a:xfrm>
            <a:off x="4643438" y="6546850"/>
            <a:ext cx="4457700" cy="2762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b="1">
                <a:solidFill>
                  <a:srgbClr val="000000"/>
                </a:solidFill>
                <a:latin typeface="Arial" panose="020B0604020202020204" pitchFamily="34" charset="0"/>
                <a:cs typeface="Arial" panose="020B0604020202020204" pitchFamily="34" charset="0"/>
              </a:rPr>
              <a:t>JOINT UNION-MANAGEMENT COLLABORATIVE PROCESS</a:t>
            </a:r>
            <a:endParaRPr lang="en-GB" altLang="en-US" sz="1200" b="1">
              <a:solidFill>
                <a:srgbClr val="000000"/>
              </a:solidFill>
              <a:latin typeface="Arial" panose="020B0604020202020204" pitchFamily="34" charset="0"/>
              <a:cs typeface="Arial" panose="020B0604020202020204" pitchFamily="34" charset="0"/>
            </a:endParaRPr>
          </a:p>
        </p:txBody>
      </p:sp>
      <p:sp>
        <p:nvSpPr>
          <p:cNvPr id="35919" name="Text Box 84">
            <a:extLst>
              <a:ext uri="{FF2B5EF4-FFF2-40B4-BE49-F238E27FC236}">
                <a16:creationId xmlns:a16="http://schemas.microsoft.com/office/drawing/2014/main" id="{4AB35627-EDA8-4929-8F67-015DC5404592}"/>
              </a:ext>
            </a:extLst>
          </p:cNvPr>
          <p:cNvSpPr txBox="1">
            <a:spLocks noChangeArrowheads="1"/>
          </p:cNvSpPr>
          <p:nvPr/>
        </p:nvSpPr>
        <p:spPr bwMode="auto">
          <a:xfrm>
            <a:off x="1476375" y="1125538"/>
            <a:ext cx="16557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FETAC TEAMWORK (5N1367)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5B394A9-4B49-45EB-ACAF-75DA55FA30D1}"/>
              </a:ext>
            </a:extLst>
          </p:cNvPr>
          <p:cNvSpPr>
            <a:spLocks noGrp="1" noChangeArrowheads="1"/>
          </p:cNvSpPr>
          <p:nvPr>
            <p:ph type="ctrTitle"/>
          </p:nvPr>
        </p:nvSpPr>
        <p:spPr bwMode="black">
          <a:xfrm>
            <a:off x="431800" y="166689"/>
            <a:ext cx="8532813" cy="1837371"/>
          </a:xfrm>
        </p:spPr>
        <p:txBody>
          <a:bodyPr/>
          <a:lstStyle/>
          <a:p>
            <a:pPr algn="ctr" eaLnBrk="1" hangingPunct="1">
              <a:lnSpc>
                <a:spcPct val="80000"/>
              </a:lnSpc>
              <a:defRPr/>
            </a:pPr>
            <a:br>
              <a:rPr lang="en-US" altLang="en-US" sz="2800" b="1" i="1" dirty="0">
                <a:latin typeface="Comic Sans MS" panose="030F0702030302020204" pitchFamily="66" charset="0"/>
              </a:rPr>
            </a:br>
            <a:br>
              <a:rPr lang="en-US" altLang="en-US" sz="2800" b="1" i="1" dirty="0">
                <a:latin typeface="Comic Sans MS" panose="030F0702030302020204" pitchFamily="66" charset="0"/>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br>
              <a:rPr lang="en-US" altLang="en-US" sz="2800" i="1" dirty="0">
                <a:latin typeface="Comic Sans MS" panose="030F0702030302020204" pitchFamily="66" charset="0"/>
              </a:rPr>
            </a:br>
            <a:r>
              <a:rPr lang="en-US" altLang="en-US" sz="2800" i="1" dirty="0">
                <a:latin typeface="Comic Sans MS" panose="030F0702030302020204" pitchFamily="66" charset="0"/>
              </a:rPr>
              <a:t>                          </a:t>
            </a:r>
            <a:br>
              <a:rPr lang="en-US" altLang="en-US" sz="2800" i="1" dirty="0">
                <a:latin typeface="Comic Sans MS" panose="030F0702030302020204" pitchFamily="66" charset="0"/>
              </a:rPr>
            </a:br>
            <a:br>
              <a:rPr lang="en-US" altLang="en-US" sz="2800" i="1" dirty="0">
                <a:latin typeface="Comic Sans MS" panose="030F0702030302020204" pitchFamily="66" charset="0"/>
              </a:rPr>
            </a:br>
            <a:r>
              <a:rPr lang="en-US" altLang="en-US" sz="2800" b="1" i="1" dirty="0">
                <a:solidFill>
                  <a:schemeClr val="tx2"/>
                </a:solidFill>
                <a:effectLst>
                  <a:outerShdw blurRad="38100" dist="38100" dir="2700000" algn="tl">
                    <a:srgbClr val="C0C0C0"/>
                  </a:outerShdw>
                </a:effectLst>
              </a:rPr>
              <a:t>Introduction to Workplace Innovation</a:t>
            </a:r>
            <a:br>
              <a:rPr lang="en-US" altLang="en-US" sz="2800" b="1" i="1" dirty="0">
                <a:highlight>
                  <a:srgbClr val="FFFF00"/>
                </a:highlight>
                <a:latin typeface="Comic Sans MS" panose="030F0702030302020204" pitchFamily="66" charset="0"/>
              </a:rPr>
            </a:br>
            <a:r>
              <a:rPr lang="en-US" sz="2800" b="1" i="1" dirty="0">
                <a:solidFill>
                  <a:schemeClr val="tx2"/>
                </a:solidFill>
                <a:effectLst>
                  <a:outerShdw blurRad="38100" dist="38100" dir="2700000" algn="tl">
                    <a:srgbClr val="C0C0C0"/>
                  </a:outerShdw>
                </a:effectLst>
              </a:rPr>
              <a:t>in</a:t>
            </a:r>
            <a:br>
              <a:rPr lang="en-US" sz="2800" b="1" i="1" dirty="0">
                <a:solidFill>
                  <a:schemeClr val="tx2"/>
                </a:solidFill>
                <a:effectLst>
                  <a:outerShdw blurRad="38100" dist="38100" dir="2700000" algn="tl">
                    <a:srgbClr val="C0C0C0"/>
                  </a:outerShdw>
                </a:effectLst>
              </a:rPr>
            </a:br>
            <a:r>
              <a:rPr lang="en-US" sz="2800" b="1" i="1" dirty="0">
                <a:solidFill>
                  <a:schemeClr val="tx2"/>
                </a:solidFill>
                <a:effectLst>
                  <a:outerShdw blurRad="38100" dist="38100" dir="2700000" algn="tl">
                    <a:srgbClr val="C0C0C0"/>
                  </a:outerShdw>
                </a:effectLst>
              </a:rPr>
              <a:t>Ireland</a:t>
            </a:r>
            <a:br>
              <a:rPr lang="en-US" sz="2800" b="1" i="1" dirty="0">
                <a:solidFill>
                  <a:schemeClr val="tx2"/>
                </a:solidFill>
                <a:effectLst>
                  <a:outerShdw blurRad="38100" dist="38100" dir="2700000" algn="tl">
                    <a:srgbClr val="C0C0C0"/>
                  </a:outerShdw>
                </a:effectLst>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r>
              <a:rPr lang="en-US" altLang="en-US" sz="2800" b="1" i="1" dirty="0">
                <a:highlight>
                  <a:srgbClr val="FFFF00"/>
                </a:highlight>
                <a:latin typeface="Comic Sans MS" panose="030F0702030302020204" pitchFamily="66" charset="0"/>
              </a:rPr>
              <a:t>             </a:t>
            </a:r>
            <a:br>
              <a:rPr lang="en-US" altLang="en-US" sz="2800" b="1" i="1" dirty="0">
                <a:latin typeface="Comic Sans MS" panose="030F0702030302020204" pitchFamily="66" charset="0"/>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endParaRPr lang="en-US" altLang="en-US" sz="3000" dirty="0"/>
          </a:p>
        </p:txBody>
      </p:sp>
      <p:sp>
        <p:nvSpPr>
          <p:cNvPr id="2051" name="Rectangle 3">
            <a:extLst>
              <a:ext uri="{FF2B5EF4-FFF2-40B4-BE49-F238E27FC236}">
                <a16:creationId xmlns:a16="http://schemas.microsoft.com/office/drawing/2014/main" id="{5EC0FCFB-CE55-4FF6-8A75-42F9A81C1A44}"/>
              </a:ext>
            </a:extLst>
          </p:cNvPr>
          <p:cNvSpPr>
            <a:spLocks noGrp="1" noChangeArrowheads="1"/>
          </p:cNvSpPr>
          <p:nvPr>
            <p:ph type="subTitle" idx="1"/>
          </p:nvPr>
        </p:nvSpPr>
        <p:spPr bwMode="black">
          <a:xfrm>
            <a:off x="1314450" y="2766060"/>
            <a:ext cx="6953250" cy="3069710"/>
          </a:xfrm>
        </p:spPr>
        <p:txBody>
          <a:bodyPr/>
          <a:lstStyle/>
          <a:p>
            <a:pPr eaLnBrk="1" hangingPunct="1">
              <a:lnSpc>
                <a:spcPct val="80000"/>
              </a:lnSpc>
              <a:defRPr/>
            </a:pPr>
            <a:r>
              <a:rPr lang="en-US" sz="3200" b="1" dirty="0">
                <a:effectLst>
                  <a:outerShdw blurRad="38100" dist="38100" dir="2700000" algn="tl">
                    <a:srgbClr val="C0C0C0"/>
                  </a:outerShdw>
                </a:effectLst>
                <a:highlight>
                  <a:srgbClr val="FFFF00"/>
                </a:highlight>
              </a:rPr>
              <a:t> </a:t>
            </a:r>
          </a:p>
          <a:p>
            <a:pPr eaLnBrk="1" hangingPunct="1">
              <a:lnSpc>
                <a:spcPct val="80000"/>
              </a:lnSpc>
              <a:defRPr/>
            </a:pPr>
            <a:endParaRPr lang="en-IE" sz="2200" b="1" dirty="0">
              <a:effectLst>
                <a:outerShdw blurRad="38100" dist="38100" dir="2700000" algn="tl">
                  <a:srgbClr val="C0C0C0"/>
                </a:outerShdw>
              </a:effectLst>
            </a:endParaRPr>
          </a:p>
          <a:p>
            <a:pPr eaLnBrk="1" hangingPunct="1">
              <a:lnSpc>
                <a:spcPct val="80000"/>
              </a:lnSpc>
              <a:defRPr/>
            </a:pPr>
            <a:endParaRPr lang="en-US" sz="1800" dirty="0">
              <a:solidFill>
                <a:schemeClr val="tx2"/>
              </a:solidFill>
              <a:effectLst>
                <a:outerShdw blurRad="38100" dist="38100" dir="2700000" algn="tl">
                  <a:srgbClr val="C0C0C0"/>
                </a:outerShdw>
              </a:effectLst>
            </a:endParaRPr>
          </a:p>
          <a:p>
            <a:pPr eaLnBrk="1" hangingPunct="1">
              <a:lnSpc>
                <a:spcPct val="80000"/>
              </a:lnSpc>
              <a:defRPr/>
            </a:pPr>
            <a:r>
              <a:rPr lang="en-US" sz="1800" dirty="0">
                <a:solidFill>
                  <a:schemeClr val="tx2"/>
                </a:solidFill>
                <a:effectLst>
                  <a:outerShdw blurRad="38100" dist="38100" dir="2700000" algn="tl">
                    <a:srgbClr val="C0C0C0"/>
                  </a:outerShdw>
                </a:effectLst>
              </a:rPr>
              <a:t>Tony Murphy</a:t>
            </a:r>
          </a:p>
          <a:p>
            <a:pPr eaLnBrk="1" hangingPunct="1">
              <a:lnSpc>
                <a:spcPct val="80000"/>
              </a:lnSpc>
              <a:defRPr/>
            </a:pPr>
            <a:r>
              <a:rPr lang="en-US" sz="1800" dirty="0">
                <a:effectLst>
                  <a:outerShdw blurRad="38100" dist="38100" dir="2700000" algn="tl">
                    <a:srgbClr val="C0C0C0"/>
                  </a:outerShdw>
                </a:effectLst>
              </a:rPr>
              <a:t>Senior Workplace Innovation Engineer</a:t>
            </a:r>
          </a:p>
          <a:p>
            <a:pPr eaLnBrk="1" hangingPunct="1">
              <a:lnSpc>
                <a:spcPct val="80000"/>
              </a:lnSpc>
              <a:defRPr/>
            </a:pPr>
            <a:r>
              <a:rPr lang="en-IE" sz="1800" dirty="0">
                <a:effectLst>
                  <a:outerShdw blurRad="38100" dist="38100" dir="2700000" algn="tl">
                    <a:srgbClr val="C0C0C0"/>
                  </a:outerShdw>
                </a:effectLst>
              </a:rPr>
              <a:t>T</a:t>
            </a:r>
            <a:r>
              <a:rPr lang="en-US" sz="1800" dirty="0">
                <a:effectLst>
                  <a:outerShdw blurRad="38100" dist="38100" dir="2700000" algn="tl">
                    <a:srgbClr val="C0C0C0"/>
                  </a:outerShdw>
                </a:effectLst>
              </a:rPr>
              <a:t>he IDEAS Institute, Dublin</a:t>
            </a:r>
          </a:p>
        </p:txBody>
      </p:sp>
      <p:pic>
        <p:nvPicPr>
          <p:cNvPr id="7172" name="Picture 4" descr="LOGO">
            <a:extLst>
              <a:ext uri="{FF2B5EF4-FFF2-40B4-BE49-F238E27FC236}">
                <a16:creationId xmlns:a16="http://schemas.microsoft.com/office/drawing/2014/main" id="{D9B59BC1-9442-4506-9463-369B04897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5680" y="5835770"/>
            <a:ext cx="1752600" cy="991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6DCD77B5-EDA7-42A1-9338-372C72FAB949}"/>
              </a:ext>
            </a:extLst>
          </p:cNvPr>
          <p:cNvPicPr>
            <a:picLocks noChangeAspect="1"/>
          </p:cNvPicPr>
          <p:nvPr/>
        </p:nvPicPr>
        <p:blipFill>
          <a:blip r:embed="rId4"/>
          <a:stretch>
            <a:fillRect/>
          </a:stretch>
        </p:blipFill>
        <p:spPr>
          <a:xfrm>
            <a:off x="45721" y="5793580"/>
            <a:ext cx="6869430" cy="103346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A53044A3-EF2B-40CF-84FA-300F02114662}"/>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id="{59A41214-5C0F-4B08-A573-6A16BAC42808}"/>
              </a:ext>
            </a:extLst>
          </p:cNvPr>
          <p:cNvSpPr>
            <a:spLocks noGrp="1"/>
          </p:cNvSpPr>
          <p:nvPr>
            <p:ph type="ftr" sz="quarter" idx="11"/>
          </p:nvPr>
        </p:nvSpPr>
        <p:spPr/>
        <p:txBody>
          <a:bodyPr/>
          <a:lstStyle/>
          <a:p>
            <a:pPr>
              <a:defRPr/>
            </a:pPr>
            <a:r>
              <a:rPr lang="en-US" dirty="0"/>
              <a:t>Company Logo</a:t>
            </a:r>
          </a:p>
        </p:txBody>
      </p:sp>
      <p:sp>
        <p:nvSpPr>
          <p:cNvPr id="31748" name="Rectangle 7">
            <a:extLst>
              <a:ext uri="{FF2B5EF4-FFF2-40B4-BE49-F238E27FC236}">
                <a16:creationId xmlns:a16="http://schemas.microsoft.com/office/drawing/2014/main" id="{4E5E4EAD-25CC-4D4B-9661-52C66AC7BC7D}"/>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7893" name="Rectangle 8">
            <a:extLst>
              <a:ext uri="{FF2B5EF4-FFF2-40B4-BE49-F238E27FC236}">
                <a16:creationId xmlns:a16="http://schemas.microsoft.com/office/drawing/2014/main" id="{5AD73F4C-2178-4F41-BE9F-D72F8BA42746}"/>
              </a:ext>
            </a:extLst>
          </p:cNvPr>
          <p:cNvSpPr>
            <a:spLocks noGrp="1" noChangeArrowheads="1"/>
          </p:cNvSpPr>
          <p:nvPr>
            <p:ph type="body" idx="1"/>
          </p:nvPr>
        </p:nvSpPr>
        <p:spPr>
          <a:xfrm>
            <a:off x="276225" y="981075"/>
            <a:ext cx="8229600" cy="5753100"/>
          </a:xfrm>
        </p:spPr>
        <p:txBody>
          <a:bodyPr/>
          <a:lstStyle/>
          <a:p>
            <a:pPr marL="533400" indent="-533400" eaLnBrk="1" hangingPunct="1">
              <a:defRPr/>
            </a:pPr>
            <a:r>
              <a:rPr lang="en-IE" altLang="en-US" sz="1400" dirty="0"/>
              <a:t>     </a:t>
            </a:r>
            <a:r>
              <a:rPr lang="en-IE" altLang="en-US" sz="1400" b="1" dirty="0"/>
              <a:t>SECTOR                       LOCATION               	Parent Company</a:t>
            </a:r>
          </a:p>
          <a:p>
            <a:pPr marL="533400" indent="-533400" eaLnBrk="1" hangingPunct="1">
              <a:defRPr/>
            </a:pPr>
            <a:endParaRPr lang="en-IE" altLang="en-US" sz="1400" b="1" dirty="0"/>
          </a:p>
          <a:p>
            <a:pPr marL="533400" indent="-533400" eaLnBrk="1" hangingPunct="1">
              <a:defRPr/>
            </a:pPr>
            <a:r>
              <a:rPr lang="en-IE" altLang="en-US" sz="1400" dirty="0"/>
              <a:t>Metal automotive parts	    County Donegal 	 	Germany</a:t>
            </a:r>
          </a:p>
          <a:p>
            <a:pPr marL="533400" indent="-533400" eaLnBrk="1" hangingPunct="1">
              <a:defRPr/>
            </a:pPr>
            <a:r>
              <a:rPr lang="en-IE" altLang="en-US" sz="1400" dirty="0"/>
              <a:t>Pharma 		    Dublin	 		Denmark</a:t>
            </a:r>
          </a:p>
          <a:p>
            <a:pPr marL="533400" indent="-533400" eaLnBrk="1" hangingPunct="1">
              <a:defRPr/>
            </a:pPr>
            <a:r>
              <a:rPr lang="en-IE" altLang="en-US" sz="1400" dirty="0"/>
              <a:t>Dairy 	   	    Cork      		Ireland</a:t>
            </a:r>
          </a:p>
          <a:p>
            <a:pPr marL="533400" indent="-533400" eaLnBrk="1" hangingPunct="1">
              <a:defRPr/>
            </a:pPr>
            <a:r>
              <a:rPr lang="en-IE" altLang="en-US" sz="1400" b="1" dirty="0"/>
              <a:t>Medical devices **	     Louth	 		USA</a:t>
            </a:r>
          </a:p>
          <a:p>
            <a:pPr marL="533400" indent="-533400" eaLnBrk="1" hangingPunct="1">
              <a:defRPr/>
            </a:pPr>
            <a:r>
              <a:rPr lang="en-IE" altLang="en-US" sz="1400" b="1" dirty="0"/>
              <a:t>(both Irish sites) 	    and Dublin                </a:t>
            </a:r>
            <a:endParaRPr lang="en-IE" altLang="en-US" sz="1400" b="1" dirty="0">
              <a:latin typeface="Arial" panose="020B0604020202020204" pitchFamily="34" charset="0"/>
            </a:endParaRPr>
          </a:p>
          <a:p>
            <a:pPr marL="533400" indent="-533400" eaLnBrk="1" hangingPunct="1">
              <a:defRPr/>
            </a:pPr>
            <a:endParaRPr lang="en-IE" altLang="en-US" sz="1400" dirty="0"/>
          </a:p>
          <a:p>
            <a:pPr marL="533400" indent="-533400" eaLnBrk="1" hangingPunct="1">
              <a:defRPr/>
            </a:pPr>
            <a:r>
              <a:rPr lang="en-IE" altLang="en-US" sz="1400" dirty="0"/>
              <a:t>Packaging		    Meath and		Spain</a:t>
            </a:r>
          </a:p>
          <a:p>
            <a:pPr marL="0" indent="0" eaLnBrk="1" hangingPunct="1">
              <a:buFont typeface="Wingdings" panose="05000000000000000000" pitchFamily="2" charset="2"/>
              <a:buNone/>
              <a:defRPr/>
            </a:pPr>
            <a:r>
              <a:rPr lang="en-IE" altLang="en-US" sz="1400" dirty="0"/>
              <a:t>         (both Irish sites)               Dublin</a:t>
            </a:r>
          </a:p>
          <a:p>
            <a:pPr marL="533400" indent="-533400" eaLnBrk="1" hangingPunct="1">
              <a:defRPr/>
            </a:pPr>
            <a:r>
              <a:rPr lang="en-IE" altLang="en-US" sz="1400" dirty="0"/>
              <a:t>Electronic Assembly	    Wexford		 Germany</a:t>
            </a:r>
          </a:p>
          <a:p>
            <a:pPr marL="533400" indent="-533400" eaLnBrk="1" hangingPunct="1">
              <a:defRPr/>
            </a:pPr>
            <a:r>
              <a:rPr lang="en-IE" altLang="en-US" sz="1400" dirty="0"/>
              <a:t>Plastics		    Dublin			 Netherlands</a:t>
            </a:r>
          </a:p>
          <a:p>
            <a:pPr marL="533400" indent="-533400" eaLnBrk="1" hangingPunct="1">
              <a:defRPr/>
            </a:pPr>
            <a:r>
              <a:rPr lang="en-IE" altLang="en-US" sz="1400" dirty="0"/>
              <a:t>Precision Engineering         Dublin 			 Japan</a:t>
            </a:r>
          </a:p>
          <a:p>
            <a:pPr marL="533400" indent="-533400" eaLnBrk="1" hangingPunct="1">
              <a:defRPr/>
            </a:pPr>
            <a:endParaRPr lang="en-IE" altLang="en-US" sz="1400" dirty="0"/>
          </a:p>
          <a:p>
            <a:pPr marL="533400" indent="-533400" eaLnBrk="1" hangingPunct="1">
              <a:defRPr/>
            </a:pPr>
            <a:r>
              <a:rPr lang="en-IE" altLang="en-US" sz="1400" b="1" dirty="0"/>
              <a:t>Medical devices**           S.E coast		Canadian</a:t>
            </a:r>
          </a:p>
          <a:p>
            <a:pPr marL="533400" indent="-533400" eaLnBrk="1" hangingPunct="1">
              <a:defRPr/>
            </a:pPr>
            <a:endParaRPr lang="en-IE" altLang="en-US" sz="1400" dirty="0"/>
          </a:p>
          <a:p>
            <a:pPr marL="533400" indent="-533400" eaLnBrk="1" hangingPunct="1">
              <a:defRPr/>
            </a:pPr>
            <a:r>
              <a:rPr lang="en-IE" altLang="en-US" sz="1400" dirty="0"/>
              <a:t>Infant Nutritional 	    Limerick	 	Switzerland</a:t>
            </a:r>
          </a:p>
          <a:p>
            <a:pPr marL="533400" indent="-533400" eaLnBrk="1" hangingPunct="1">
              <a:defRPr/>
            </a:pPr>
            <a:r>
              <a:rPr lang="en-IE" altLang="en-US" sz="1400" dirty="0"/>
              <a:t>Chemical  		    2 sites in Dublin	 	Germany                      </a:t>
            </a:r>
          </a:p>
          <a:p>
            <a:pPr marL="533400" indent="-533400" eaLnBrk="1" hangingPunct="1">
              <a:defRPr/>
            </a:pPr>
            <a:r>
              <a:rPr lang="en-IE" altLang="en-US" sz="1400" dirty="0"/>
              <a:t>Energy		     Midlands		Ireland</a:t>
            </a:r>
          </a:p>
          <a:p>
            <a:pPr marL="533400" indent="-533400" eaLnBrk="1" hangingPunct="1">
              <a:defRPr/>
            </a:pPr>
            <a:r>
              <a:rPr lang="en-IE" altLang="en-US" sz="1400" dirty="0"/>
              <a:t>Mining		     Meath	 		Sweden</a:t>
            </a:r>
          </a:p>
          <a:p>
            <a:pPr marL="533400" indent="-533400" eaLnBrk="1" hangingPunct="1">
              <a:defRPr/>
            </a:pPr>
            <a:r>
              <a:rPr lang="en-IE" altLang="en-US" sz="1400" dirty="0"/>
              <a:t>Paint manufacturer 	     Cavan			Ireland</a:t>
            </a:r>
          </a:p>
          <a:p>
            <a:pPr marL="533400" indent="-533400" eaLnBrk="1" hangingPunct="1">
              <a:defRPr/>
            </a:pPr>
            <a:endParaRPr lang="en-IE" altLang="en-US" sz="1800" dirty="0"/>
          </a:p>
          <a:p>
            <a:pPr marL="533400" indent="-533400" eaLnBrk="1" hangingPunct="1">
              <a:defRPr/>
            </a:pPr>
            <a:endParaRPr lang="en-GB" altLang="en-US" sz="1800" dirty="0"/>
          </a:p>
        </p:txBody>
      </p:sp>
      <p:pic>
        <p:nvPicPr>
          <p:cNvPr id="31750" name="Picture 9" descr="LOGO">
            <a:extLst>
              <a:ext uri="{FF2B5EF4-FFF2-40B4-BE49-F238E27FC236}">
                <a16:creationId xmlns:a16="http://schemas.microsoft.com/office/drawing/2014/main" id="{8AE83F28-4E3C-4912-8DE8-C0F62073D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8856" y="6022975"/>
            <a:ext cx="1646237" cy="682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1" name="Rectangle 10">
            <a:extLst>
              <a:ext uri="{FF2B5EF4-FFF2-40B4-BE49-F238E27FC236}">
                <a16:creationId xmlns:a16="http://schemas.microsoft.com/office/drawing/2014/main" id="{1B27DE74-40E9-4547-BE3F-539FF2B7067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1752" name="Title 1">
            <a:extLst>
              <a:ext uri="{FF2B5EF4-FFF2-40B4-BE49-F238E27FC236}">
                <a16:creationId xmlns:a16="http://schemas.microsoft.com/office/drawing/2014/main" id="{9597F48F-85C7-4253-8D74-6388E3E4CFA7}"/>
              </a:ext>
            </a:extLst>
          </p:cNvPr>
          <p:cNvSpPr>
            <a:spLocks noGrp="1" noChangeArrowheads="1"/>
          </p:cNvSpPr>
          <p:nvPr>
            <p:ph type="title"/>
          </p:nvPr>
        </p:nvSpPr>
        <p:spPr>
          <a:xfrm>
            <a:off x="276225" y="123824"/>
            <a:ext cx="8447088" cy="682625"/>
          </a:xfrm>
        </p:spPr>
        <p:txBody>
          <a:bodyPr>
            <a:noAutofit/>
          </a:bodyPr>
          <a:lstStyle/>
          <a:p>
            <a:pPr algn="l"/>
            <a:r>
              <a:rPr lang="en-IE" altLang="en-US" sz="2800" dirty="0">
                <a:highlight>
                  <a:srgbClr val="EAEAEA"/>
                </a:highlight>
              </a:rPr>
              <a:t>Some of the companies we have worked with……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A657444-EB9D-4A9D-9DC9-8FA63A59D339}"/>
              </a:ext>
            </a:extLst>
          </p:cNvPr>
          <p:cNvSpPr>
            <a:spLocks noGrp="1" noChangeArrowheads="1"/>
          </p:cNvSpPr>
          <p:nvPr>
            <p:ph type="title"/>
          </p:nvPr>
        </p:nvSpPr>
        <p:spPr/>
        <p:txBody>
          <a:bodyPr/>
          <a:lstStyle/>
          <a:p>
            <a:pPr algn="ctr"/>
            <a:r>
              <a:rPr lang="en-IE" altLang="en-US" dirty="0"/>
              <a:t>A very brief Case Study</a:t>
            </a:r>
          </a:p>
        </p:txBody>
      </p:sp>
      <p:sp>
        <p:nvSpPr>
          <p:cNvPr id="33795" name="Content Placeholder 2">
            <a:extLst>
              <a:ext uri="{FF2B5EF4-FFF2-40B4-BE49-F238E27FC236}">
                <a16:creationId xmlns:a16="http://schemas.microsoft.com/office/drawing/2014/main" id="{D5B13CAB-FBD2-4115-8D10-5CA0894B1752}"/>
              </a:ext>
            </a:extLst>
          </p:cNvPr>
          <p:cNvSpPr>
            <a:spLocks noGrp="1" noChangeArrowheads="1"/>
          </p:cNvSpPr>
          <p:nvPr>
            <p:ph idx="1"/>
          </p:nvPr>
        </p:nvSpPr>
        <p:spPr/>
        <p:txBody>
          <a:bodyPr/>
          <a:lstStyle/>
          <a:p>
            <a:r>
              <a:rPr lang="en-IE" altLang="en-US" dirty="0"/>
              <a:t>Large multi-national company</a:t>
            </a:r>
          </a:p>
          <a:p>
            <a:r>
              <a:rPr lang="en-IE" altLang="en-US" dirty="0"/>
              <a:t>Major rationalisation required to get cost-base in order.</a:t>
            </a:r>
          </a:p>
          <a:p>
            <a:r>
              <a:rPr lang="en-IE" altLang="en-US" dirty="0"/>
              <a:t>If successful, major investment promised</a:t>
            </a:r>
          </a:p>
          <a:p>
            <a:r>
              <a:rPr lang="en-IE" altLang="en-US" dirty="0"/>
              <a:t>If not,  …………………?????</a:t>
            </a:r>
          </a:p>
          <a:p>
            <a:r>
              <a:rPr lang="en-IE" altLang="en-US" dirty="0"/>
              <a:t>The final agreement that was reached included delivery of Workplace Innovation by The IDEAS Institute</a:t>
            </a:r>
          </a:p>
          <a:p>
            <a:r>
              <a:rPr lang="en-IE" altLang="en-US" dirty="0"/>
              <a:t>Major investment in plant, product and processes ensued with extra jobs</a:t>
            </a:r>
          </a:p>
        </p:txBody>
      </p:sp>
      <p:pic>
        <p:nvPicPr>
          <p:cNvPr id="6" name="Picture 4" descr="LOGO">
            <a:extLst>
              <a:ext uri="{FF2B5EF4-FFF2-40B4-BE49-F238E27FC236}">
                <a16:creationId xmlns:a16="http://schemas.microsoft.com/office/drawing/2014/main" id="{4FB798B8-7363-49BB-84DF-19315FAE1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B279F8E-981F-4C6D-8402-38E81B03A42E}"/>
              </a:ext>
            </a:extLst>
          </p:cNvPr>
          <p:cNvSpPr>
            <a:spLocks noGrp="1" noChangeArrowheads="1"/>
          </p:cNvSpPr>
          <p:nvPr>
            <p:ph type="title"/>
          </p:nvPr>
        </p:nvSpPr>
        <p:spPr/>
        <p:txBody>
          <a:bodyPr/>
          <a:lstStyle/>
          <a:p>
            <a:pPr algn="l"/>
            <a:r>
              <a:rPr lang="en-IE" altLang="en-US" dirty="0">
                <a:highlight>
                  <a:srgbClr val="EAEAEA"/>
                </a:highlight>
              </a:rPr>
              <a:t>Role of the IDEAS Institute..</a:t>
            </a:r>
          </a:p>
        </p:txBody>
      </p:sp>
      <p:sp>
        <p:nvSpPr>
          <p:cNvPr id="3" name="Content Placeholder 2">
            <a:extLst>
              <a:ext uri="{FF2B5EF4-FFF2-40B4-BE49-F238E27FC236}">
                <a16:creationId xmlns:a16="http://schemas.microsoft.com/office/drawing/2014/main" id="{C09BA053-137F-4244-8B40-B949436097A0}"/>
              </a:ext>
            </a:extLst>
          </p:cNvPr>
          <p:cNvSpPr>
            <a:spLocks noGrp="1"/>
          </p:cNvSpPr>
          <p:nvPr>
            <p:ph idx="1"/>
          </p:nvPr>
        </p:nvSpPr>
        <p:spPr/>
        <p:txBody>
          <a:bodyPr/>
          <a:lstStyle/>
          <a:p>
            <a:pPr>
              <a:spcBef>
                <a:spcPts val="1200"/>
              </a:spcBef>
              <a:spcAft>
                <a:spcPts val="600"/>
              </a:spcAft>
              <a:defRPr/>
            </a:pPr>
            <a:r>
              <a:rPr lang="en-IE" sz="2400" dirty="0"/>
              <a:t>Joint union-management steering team formed, trained and is currently fully functioning</a:t>
            </a:r>
          </a:p>
          <a:p>
            <a:pPr>
              <a:spcBef>
                <a:spcPts val="1200"/>
              </a:spcBef>
              <a:spcAft>
                <a:spcPts val="600"/>
              </a:spcAft>
              <a:defRPr/>
            </a:pPr>
            <a:r>
              <a:rPr lang="en-IE" sz="2400" dirty="0"/>
              <a:t>On-going delivery of Teamwork FETAC/QQI Level 5 5N1367 Course (over 100 participants trained thus far)</a:t>
            </a:r>
          </a:p>
          <a:p>
            <a:pPr>
              <a:spcBef>
                <a:spcPts val="1200"/>
              </a:spcBef>
              <a:spcAft>
                <a:spcPts val="600"/>
              </a:spcAft>
              <a:defRPr/>
            </a:pPr>
            <a:r>
              <a:rPr lang="en-IE" sz="2400" dirty="0"/>
              <a:t>24 active teams now using our unique approach to deliver continuous improvement projects</a:t>
            </a:r>
          </a:p>
          <a:p>
            <a:pPr>
              <a:spcBef>
                <a:spcPts val="1200"/>
              </a:spcBef>
              <a:spcAft>
                <a:spcPts val="600"/>
              </a:spcAft>
              <a:defRPr/>
            </a:pPr>
            <a:r>
              <a:rPr lang="en-IE" sz="2400" dirty="0"/>
              <a:t>Internal support department (“Operational Excellence”) formed and committed to 1) support teams and 2) ensure long-term sustainability. …………….This is  real statement of intent…………… </a:t>
            </a:r>
          </a:p>
          <a:p>
            <a:pPr marL="0" indent="0">
              <a:buFont typeface="Wingdings" panose="05000000000000000000" pitchFamily="2" charset="2"/>
              <a:buNone/>
              <a:defRPr/>
            </a:pPr>
            <a:endParaRPr lang="en-IE" dirty="0"/>
          </a:p>
        </p:txBody>
      </p:sp>
      <p:pic>
        <p:nvPicPr>
          <p:cNvPr id="6" name="Picture 4" descr="LOGO">
            <a:extLst>
              <a:ext uri="{FF2B5EF4-FFF2-40B4-BE49-F238E27FC236}">
                <a16:creationId xmlns:a16="http://schemas.microsoft.com/office/drawing/2014/main" id="{ADC974F0-6FAF-41B8-A18B-EC4156C24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868"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6" descr="LOGO">
            <a:extLst>
              <a:ext uri="{FF2B5EF4-FFF2-40B4-BE49-F238E27FC236}">
                <a16:creationId xmlns:a16="http://schemas.microsoft.com/office/drawing/2014/main" id="{382609E1-6647-4C4D-8CF8-702A1F621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 name="Date Placeholder 3">
            <a:extLst>
              <a:ext uri="{FF2B5EF4-FFF2-40B4-BE49-F238E27FC236}">
                <a16:creationId xmlns:a16="http://schemas.microsoft.com/office/drawing/2014/main" id="{8995797C-8023-4816-88AE-60C0F99A4965}"/>
              </a:ext>
            </a:extLst>
          </p:cNvPr>
          <p:cNvSpPr>
            <a:spLocks noGrp="1"/>
          </p:cNvSpPr>
          <p:nvPr>
            <p:ph type="dt" sz="quarter" idx="10"/>
          </p:nvPr>
        </p:nvSpPr>
        <p:spPr/>
        <p:txBody>
          <a:bodyPr/>
          <a:lstStyle/>
          <a:p>
            <a:pPr>
              <a:defRPr/>
            </a:pPr>
            <a:r>
              <a:rPr lang="en-US"/>
              <a:t>www.themegallery.com</a:t>
            </a:r>
          </a:p>
        </p:txBody>
      </p:sp>
      <p:sp>
        <p:nvSpPr>
          <p:cNvPr id="184324" name="Text Box 4">
            <a:extLst>
              <a:ext uri="{FF2B5EF4-FFF2-40B4-BE49-F238E27FC236}">
                <a16:creationId xmlns:a16="http://schemas.microsoft.com/office/drawing/2014/main" id="{6723135D-8F4C-44CF-9ECF-0AF9A61F9C45}"/>
              </a:ext>
            </a:extLst>
          </p:cNvPr>
          <p:cNvSpPr txBox="1">
            <a:spLocks noChangeArrowheads="1"/>
          </p:cNvSpPr>
          <p:nvPr/>
        </p:nvSpPr>
        <p:spPr bwMode="auto">
          <a:xfrm rot="16200000">
            <a:off x="-1010444" y="2356644"/>
            <a:ext cx="3192463" cy="396875"/>
          </a:xfrm>
          <a:prstGeom prst="rect">
            <a:avLst/>
          </a:prstGeom>
          <a:noFill/>
          <a:ln>
            <a:noFill/>
          </a:ln>
          <a:effectLst/>
        </p:spPr>
        <p:txBody>
          <a:bodyPr>
            <a:spAutoFit/>
          </a:bodyPr>
          <a:lstStyle/>
          <a:p>
            <a:pPr>
              <a:spcBef>
                <a:spcPct val="50000"/>
              </a:spcBef>
              <a:defRPr/>
            </a:pPr>
            <a:r>
              <a:rPr lang="en-IE" sz="2000">
                <a:latin typeface="Arial" charset="0"/>
              </a:rPr>
              <a:t>“</a:t>
            </a:r>
            <a:r>
              <a:rPr lang="en-IE" sz="2000" b="1">
                <a:effectLst>
                  <a:outerShdw blurRad="38100" dist="38100" dir="2700000" algn="tl">
                    <a:srgbClr val="C0C0C0"/>
                  </a:outerShdw>
                </a:effectLst>
                <a:latin typeface="Arial" charset="0"/>
              </a:rPr>
              <a:t>WIN/WIN” PHILOSOPHY</a:t>
            </a:r>
            <a:endParaRPr lang="en-GB" sz="2000" b="1">
              <a:effectLst>
                <a:outerShdw blurRad="38100" dist="38100" dir="2700000" algn="tl">
                  <a:srgbClr val="C0C0C0"/>
                </a:outerShdw>
              </a:effectLst>
              <a:latin typeface="Arial" charset="0"/>
            </a:endParaRPr>
          </a:p>
        </p:txBody>
      </p:sp>
      <p:sp>
        <p:nvSpPr>
          <p:cNvPr id="36869" name="AutoShape 5">
            <a:extLst>
              <a:ext uri="{FF2B5EF4-FFF2-40B4-BE49-F238E27FC236}">
                <a16:creationId xmlns:a16="http://schemas.microsoft.com/office/drawing/2014/main" id="{C1441FBA-4C9E-4954-8ACF-30B695BE22D8}"/>
              </a:ext>
            </a:extLst>
          </p:cNvPr>
          <p:cNvSpPr>
            <a:spLocks noChangeArrowheads="1"/>
          </p:cNvSpPr>
          <p:nvPr/>
        </p:nvSpPr>
        <p:spPr bwMode="auto">
          <a:xfrm>
            <a:off x="777875" y="1646238"/>
            <a:ext cx="598488" cy="101600"/>
          </a:xfrm>
          <a:prstGeom prst="curvedDownArrow">
            <a:avLst>
              <a:gd name="adj1" fmla="val 117813"/>
              <a:gd name="adj2" fmla="val 23562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0" name="AutoShape 6">
            <a:extLst>
              <a:ext uri="{FF2B5EF4-FFF2-40B4-BE49-F238E27FC236}">
                <a16:creationId xmlns:a16="http://schemas.microsoft.com/office/drawing/2014/main" id="{276327CD-A431-442A-9E57-F1B585BFBAD6}"/>
              </a:ext>
            </a:extLst>
          </p:cNvPr>
          <p:cNvSpPr>
            <a:spLocks noChangeArrowheads="1"/>
          </p:cNvSpPr>
          <p:nvPr/>
        </p:nvSpPr>
        <p:spPr bwMode="auto">
          <a:xfrm>
            <a:off x="744538" y="2898775"/>
            <a:ext cx="609600" cy="158750"/>
          </a:xfrm>
          <a:prstGeom prst="curvedUpArrow">
            <a:avLst>
              <a:gd name="adj1" fmla="val 76800"/>
              <a:gd name="adj2" fmla="val 1536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1" name="AutoShape 7">
            <a:extLst>
              <a:ext uri="{FF2B5EF4-FFF2-40B4-BE49-F238E27FC236}">
                <a16:creationId xmlns:a16="http://schemas.microsoft.com/office/drawing/2014/main" id="{DADB97A0-7A64-42D6-B8F8-82562F6C3323}"/>
              </a:ext>
            </a:extLst>
          </p:cNvPr>
          <p:cNvSpPr>
            <a:spLocks noChangeArrowheads="1"/>
          </p:cNvSpPr>
          <p:nvPr/>
        </p:nvSpPr>
        <p:spPr bwMode="auto">
          <a:xfrm>
            <a:off x="1431925" y="1135063"/>
            <a:ext cx="1941513" cy="1298575"/>
          </a:xfrm>
          <a:prstGeom prst="flowChartDocument">
            <a:avLst/>
          </a:prstGeom>
          <a:solidFill>
            <a:srgbClr val="00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Management</a:t>
            </a:r>
          </a:p>
          <a:p>
            <a:pPr algn="ctr">
              <a:spcBef>
                <a:spcPct val="0"/>
              </a:spcBef>
              <a:buClrTx/>
              <a:buFontTx/>
              <a:buNone/>
            </a:pPr>
            <a:r>
              <a:rPr lang="en-IE" altLang="en-US" sz="1800" b="1">
                <a:solidFill>
                  <a:schemeClr val="bg1"/>
                </a:solidFill>
                <a:latin typeface="Arial" panose="020B0604020202020204" pitchFamily="34" charset="0"/>
              </a:rPr>
              <a:t>Team</a:t>
            </a:r>
            <a:endParaRPr lang="en-GB" altLang="en-US" sz="1800" b="1">
              <a:solidFill>
                <a:schemeClr val="bg1"/>
              </a:solidFill>
              <a:latin typeface="Arial" panose="020B0604020202020204" pitchFamily="34" charset="0"/>
            </a:endParaRPr>
          </a:p>
        </p:txBody>
      </p:sp>
      <p:sp>
        <p:nvSpPr>
          <p:cNvPr id="36872" name="AutoShape 8">
            <a:extLst>
              <a:ext uri="{FF2B5EF4-FFF2-40B4-BE49-F238E27FC236}">
                <a16:creationId xmlns:a16="http://schemas.microsoft.com/office/drawing/2014/main" id="{A93D93B1-2789-495B-B427-48BB47B988BE}"/>
              </a:ext>
            </a:extLst>
          </p:cNvPr>
          <p:cNvSpPr>
            <a:spLocks noChangeArrowheads="1"/>
          </p:cNvSpPr>
          <p:nvPr/>
        </p:nvSpPr>
        <p:spPr bwMode="auto">
          <a:xfrm rot="10800000">
            <a:off x="1433513" y="2101850"/>
            <a:ext cx="1939925" cy="1298575"/>
          </a:xfrm>
          <a:prstGeom prst="flowChartDocumen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Workforce</a:t>
            </a:r>
            <a:endParaRPr lang="en-GB" altLang="en-US" sz="1800" b="1">
              <a:solidFill>
                <a:schemeClr val="bg1"/>
              </a:solidFill>
              <a:latin typeface="Arial" panose="020B0604020202020204" pitchFamily="34" charset="0"/>
            </a:endParaRPr>
          </a:p>
        </p:txBody>
      </p:sp>
      <p:sp>
        <p:nvSpPr>
          <p:cNvPr id="36873" name="AutoShape 9">
            <a:extLst>
              <a:ext uri="{FF2B5EF4-FFF2-40B4-BE49-F238E27FC236}">
                <a16:creationId xmlns:a16="http://schemas.microsoft.com/office/drawing/2014/main" id="{1CAA4486-223F-475B-B455-A261E6D3AEFD}"/>
              </a:ext>
            </a:extLst>
          </p:cNvPr>
          <p:cNvSpPr>
            <a:spLocks noChangeArrowheads="1"/>
          </p:cNvSpPr>
          <p:nvPr/>
        </p:nvSpPr>
        <p:spPr bwMode="auto">
          <a:xfrm>
            <a:off x="3668713" y="1784350"/>
            <a:ext cx="1162050" cy="598488"/>
          </a:xfrm>
          <a:prstGeom prst="rightArrow">
            <a:avLst>
              <a:gd name="adj1" fmla="val 50000"/>
              <a:gd name="adj2" fmla="val 4854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4" name="Text Box 10">
            <a:extLst>
              <a:ext uri="{FF2B5EF4-FFF2-40B4-BE49-F238E27FC236}">
                <a16:creationId xmlns:a16="http://schemas.microsoft.com/office/drawing/2014/main" id="{8BE556B4-8AC8-43EB-A986-27F6265844B2}"/>
              </a:ext>
            </a:extLst>
          </p:cNvPr>
          <p:cNvSpPr txBox="1">
            <a:spLocks noChangeArrowheads="1"/>
          </p:cNvSpPr>
          <p:nvPr/>
        </p:nvSpPr>
        <p:spPr bwMode="auto">
          <a:xfrm>
            <a:off x="4249738" y="1354138"/>
            <a:ext cx="2592387"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1800" b="1">
                <a:latin typeface="Arial" panose="020B0604020202020204" pitchFamily="34" charset="0"/>
              </a:rPr>
              <a:t>Builds TRUST, and </a:t>
            </a:r>
          </a:p>
          <a:p>
            <a:pPr algn="ctr">
              <a:spcBef>
                <a:spcPct val="50000"/>
              </a:spcBef>
              <a:buClrTx/>
              <a:buFontTx/>
              <a:buNone/>
            </a:pPr>
            <a:r>
              <a:rPr lang="en-IE" altLang="en-US" sz="1800" b="1">
                <a:latin typeface="Arial" panose="020B0604020202020204" pitchFamily="34" charset="0"/>
              </a:rPr>
              <a:t> UNLOCKS the </a:t>
            </a:r>
          </a:p>
          <a:p>
            <a:pPr algn="ctr">
              <a:spcBef>
                <a:spcPct val="50000"/>
              </a:spcBef>
              <a:buClrTx/>
              <a:buFontTx/>
              <a:buNone/>
            </a:pPr>
            <a:r>
              <a:rPr lang="en-IE" altLang="en-US" sz="1800" b="1">
                <a:latin typeface="Arial" panose="020B0604020202020204" pitchFamily="34" charset="0"/>
              </a:rPr>
              <a:t>CREATIVE</a:t>
            </a:r>
          </a:p>
          <a:p>
            <a:pPr algn="ctr">
              <a:spcBef>
                <a:spcPct val="50000"/>
              </a:spcBef>
              <a:buClrTx/>
              <a:buFontTx/>
              <a:buNone/>
            </a:pPr>
            <a:r>
              <a:rPr lang="en-IE" altLang="en-US" sz="1800" b="1">
                <a:latin typeface="Arial" panose="020B0604020202020204" pitchFamily="34" charset="0"/>
              </a:rPr>
              <a:t>POTENTIAL </a:t>
            </a:r>
          </a:p>
          <a:p>
            <a:pPr algn="ctr">
              <a:spcBef>
                <a:spcPct val="50000"/>
              </a:spcBef>
              <a:buClrTx/>
              <a:buFontTx/>
              <a:buNone/>
            </a:pPr>
            <a:r>
              <a:rPr lang="en-IE" altLang="en-US" sz="1800" b="1">
                <a:latin typeface="Arial" panose="020B0604020202020204" pitchFamily="34" charset="0"/>
              </a:rPr>
              <a:t>within the  </a:t>
            </a:r>
          </a:p>
          <a:p>
            <a:pPr algn="ctr">
              <a:spcBef>
                <a:spcPct val="50000"/>
              </a:spcBef>
              <a:buClrTx/>
              <a:buFontTx/>
              <a:buNone/>
            </a:pPr>
            <a:r>
              <a:rPr lang="en-IE" altLang="en-US" sz="1800" b="1">
                <a:latin typeface="Arial" panose="020B0604020202020204" pitchFamily="34" charset="0"/>
              </a:rPr>
              <a:t>ENTIRE WORKFORCE</a:t>
            </a:r>
            <a:endParaRPr lang="en-GB" altLang="en-US" sz="1800" b="1">
              <a:latin typeface="Arial" panose="020B0604020202020204" pitchFamily="34" charset="0"/>
            </a:endParaRPr>
          </a:p>
        </p:txBody>
      </p:sp>
      <p:sp>
        <p:nvSpPr>
          <p:cNvPr id="184334" name="AutoShape 14">
            <a:extLst>
              <a:ext uri="{FF2B5EF4-FFF2-40B4-BE49-F238E27FC236}">
                <a16:creationId xmlns:a16="http://schemas.microsoft.com/office/drawing/2014/main" id="{55E5F0E6-48F7-4A71-BCE7-44C5FEDC77E2}"/>
              </a:ext>
            </a:extLst>
          </p:cNvPr>
          <p:cNvSpPr>
            <a:spLocks noChangeArrowheads="1"/>
          </p:cNvSpPr>
          <p:nvPr/>
        </p:nvSpPr>
        <p:spPr bwMode="auto">
          <a:xfrm>
            <a:off x="136525" y="4289425"/>
            <a:ext cx="8310563" cy="1985963"/>
          </a:xfrm>
          <a:prstGeom prst="roundRect">
            <a:avLst>
              <a:gd name="adj" fmla="val 16667"/>
            </a:avLst>
          </a:prstGeom>
          <a:noFill/>
          <a:ln w="25400" algn="ctr">
            <a:solidFill>
              <a:srgbClr val="FF6600"/>
            </a:solidFill>
            <a:round/>
            <a:headEnd/>
            <a:tailEnd/>
          </a:ln>
          <a:effectLst/>
        </p:spPr>
        <p:txBody>
          <a:bodyPr wrap="none" anchor="ctr"/>
          <a:lstStyle/>
          <a:p>
            <a:pPr algn="ctr">
              <a:defRPr/>
            </a:pPr>
            <a:r>
              <a:rPr lang="en-IE" sz="2200" b="1" dirty="0">
                <a:solidFill>
                  <a:srgbClr val="0066FF"/>
                </a:solidFill>
                <a:effectLst>
                  <a:outerShdw blurRad="38100" dist="38100" dir="2700000" algn="tl">
                    <a:srgbClr val="C0C0C0"/>
                  </a:outerShdw>
                </a:effectLst>
                <a:latin typeface="Arial" charset="0"/>
              </a:rPr>
              <a:t>Real employee involvement enables us ALL to work together</a:t>
            </a:r>
          </a:p>
          <a:p>
            <a:pPr>
              <a:defRPr/>
            </a:pPr>
            <a:r>
              <a:rPr lang="en-IE" sz="2200" b="1" dirty="0">
                <a:solidFill>
                  <a:srgbClr val="0066FF"/>
                </a:solidFill>
                <a:effectLst>
                  <a:outerShdw blurRad="38100" dist="38100" dir="2700000" algn="tl">
                    <a:srgbClr val="C0C0C0"/>
                  </a:outerShdw>
                </a:effectLst>
                <a:latin typeface="Arial" charset="0"/>
              </a:rPr>
              <a:t>in a new and innovative way --- and so create, competitive, </a:t>
            </a:r>
          </a:p>
          <a:p>
            <a:pPr>
              <a:defRPr/>
            </a:pPr>
            <a:r>
              <a:rPr lang="en-IE" sz="2200" b="1" dirty="0">
                <a:solidFill>
                  <a:srgbClr val="0066FF"/>
                </a:solidFill>
                <a:effectLst>
                  <a:outerShdw blurRad="38100" dist="38100" dir="2700000" algn="tl">
                    <a:srgbClr val="C0C0C0"/>
                  </a:outerShdw>
                </a:effectLst>
                <a:latin typeface="Arial" charset="0"/>
              </a:rPr>
              <a:t>safe and effective Companies with a secure FUTURE!!!!!</a:t>
            </a:r>
            <a:endParaRPr lang="en-GB" sz="2200" b="1" dirty="0">
              <a:solidFill>
                <a:srgbClr val="0066FF"/>
              </a:solidFill>
              <a:effectLst>
                <a:outerShdw blurRad="38100" dist="38100" dir="2700000" algn="tl">
                  <a:srgbClr val="C0C0C0"/>
                </a:outerShdw>
              </a:effectLst>
              <a:latin typeface="Arial" charset="0"/>
            </a:endParaRPr>
          </a:p>
        </p:txBody>
      </p:sp>
      <p:sp>
        <p:nvSpPr>
          <p:cNvPr id="36876" name="Rectangle 15">
            <a:extLst>
              <a:ext uri="{FF2B5EF4-FFF2-40B4-BE49-F238E27FC236}">
                <a16:creationId xmlns:a16="http://schemas.microsoft.com/office/drawing/2014/main" id="{0DAA7A6D-1604-4105-BD6F-6D6E9D05DEE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7" name="Rectangle 18">
            <a:extLst>
              <a:ext uri="{FF2B5EF4-FFF2-40B4-BE49-F238E27FC236}">
                <a16:creationId xmlns:a16="http://schemas.microsoft.com/office/drawing/2014/main" id="{F2683F1B-C195-4467-AA0D-9787FADF90AF}"/>
              </a:ext>
            </a:extLst>
          </p:cNvPr>
          <p:cNvSpPr>
            <a:spLocks noChangeArrowheads="1"/>
          </p:cNvSpPr>
          <p:nvPr/>
        </p:nvSpPr>
        <p:spPr bwMode="auto">
          <a:xfrm>
            <a:off x="384175" y="971550"/>
            <a:ext cx="6964363" cy="3182938"/>
          </a:xfrm>
          <a:prstGeom prst="rect">
            <a:avLst/>
          </a:prstGeom>
          <a:noFill/>
          <a:ln w="3175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8" name="AutoShape 13">
            <a:extLst>
              <a:ext uri="{FF2B5EF4-FFF2-40B4-BE49-F238E27FC236}">
                <a16:creationId xmlns:a16="http://schemas.microsoft.com/office/drawing/2014/main" id="{E911C420-690D-41DD-8246-8ECA46B6C432}"/>
              </a:ext>
            </a:extLst>
          </p:cNvPr>
          <p:cNvSpPr>
            <a:spLocks noChangeArrowheads="1"/>
          </p:cNvSpPr>
          <p:nvPr/>
        </p:nvSpPr>
        <p:spPr bwMode="auto">
          <a:xfrm>
            <a:off x="5275263" y="4154488"/>
            <a:ext cx="541337" cy="382587"/>
          </a:xfrm>
          <a:prstGeom prst="downArrow">
            <a:avLst>
              <a:gd name="adj1" fmla="val 50000"/>
              <a:gd name="adj2" fmla="val 25514"/>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6879" name="Picture 20">
            <a:extLst>
              <a:ext uri="{FF2B5EF4-FFF2-40B4-BE49-F238E27FC236}">
                <a16:creationId xmlns:a16="http://schemas.microsoft.com/office/drawing/2014/main" id="{DA4DBA95-4F18-447B-9FC6-10B0F74236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138" y="1546225"/>
            <a:ext cx="56673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80" name="Picture 21">
            <a:extLst>
              <a:ext uri="{FF2B5EF4-FFF2-40B4-BE49-F238E27FC236}">
                <a16:creationId xmlns:a16="http://schemas.microsoft.com/office/drawing/2014/main" id="{A3792214-7B56-4747-ABE2-191B035CDD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2419350"/>
            <a:ext cx="5667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81" name="Title 2">
            <a:extLst>
              <a:ext uri="{FF2B5EF4-FFF2-40B4-BE49-F238E27FC236}">
                <a16:creationId xmlns:a16="http://schemas.microsoft.com/office/drawing/2014/main" id="{062236D6-35BF-413A-8322-A2258F42E513}"/>
              </a:ext>
            </a:extLst>
          </p:cNvPr>
          <p:cNvSpPr>
            <a:spLocks noGrp="1" noChangeArrowheads="1"/>
          </p:cNvSpPr>
          <p:nvPr>
            <p:ph type="title"/>
          </p:nvPr>
        </p:nvSpPr>
        <p:spPr>
          <a:xfrm>
            <a:off x="134938" y="168275"/>
            <a:ext cx="8229600" cy="569913"/>
          </a:xfrm>
        </p:spPr>
        <p:txBody>
          <a:bodyPr/>
          <a:lstStyle/>
          <a:p>
            <a:pPr algn="l"/>
            <a:r>
              <a:rPr lang="en-IE" altLang="en-US" sz="2800" dirty="0">
                <a:highlight>
                  <a:srgbClr val="EAEAEA"/>
                </a:highlight>
              </a:rPr>
              <a:t>Workplace Innovation:  Is both a </a:t>
            </a:r>
            <a:r>
              <a:rPr lang="en-IE" altLang="en-US" sz="2800" b="1" dirty="0">
                <a:highlight>
                  <a:srgbClr val="EAEAEA"/>
                </a:highlight>
              </a:rPr>
              <a:t>Process</a:t>
            </a:r>
            <a:r>
              <a:rPr lang="en-IE" altLang="en-US" sz="2800" dirty="0">
                <a:highlight>
                  <a:srgbClr val="EAEAEA"/>
                </a:highlight>
              </a:rPr>
              <a:t>…. and………………….an </a:t>
            </a:r>
            <a:r>
              <a:rPr lang="en-IE" altLang="en-US" sz="2800" b="1" dirty="0">
                <a:highlight>
                  <a:srgbClr val="EAEAEA"/>
                </a:highlight>
              </a:rPr>
              <a:t>Outcome</a:t>
            </a:r>
            <a:endParaRPr lang="en-IE" altLang="en-US" sz="2800" dirty="0">
              <a:highlight>
                <a:srgbClr val="EAEAEA"/>
              </a:highlight>
            </a:endParaRPr>
          </a:p>
        </p:txBody>
      </p:sp>
      <p:sp>
        <p:nvSpPr>
          <p:cNvPr id="2" name="Rectangle 1">
            <a:extLst>
              <a:ext uri="{FF2B5EF4-FFF2-40B4-BE49-F238E27FC236}">
                <a16:creationId xmlns:a16="http://schemas.microsoft.com/office/drawing/2014/main" id="{A4176C8F-C078-41F3-813C-E63D51895BED}"/>
              </a:ext>
            </a:extLst>
          </p:cNvPr>
          <p:cNvSpPr/>
          <p:nvPr/>
        </p:nvSpPr>
        <p:spPr>
          <a:xfrm>
            <a:off x="-1293813" y="5767388"/>
            <a:ext cx="249238" cy="368300"/>
          </a:xfrm>
          <a:prstGeom prst="rect">
            <a:avLst/>
          </a:prstGeom>
        </p:spPr>
        <p:txBody>
          <a:bodyPr wrap="none">
            <a:spAutoFit/>
          </a:bodyPr>
          <a:lstStyle/>
          <a:p>
            <a:pPr>
              <a:defRPr/>
            </a:pPr>
            <a:r>
              <a:rPr lang="en-IE" b="1" dirty="0">
                <a:solidFill>
                  <a:srgbClr val="0066FF"/>
                </a:solidFill>
                <a:effectLst>
                  <a:outerShdw blurRad="38100" dist="38100" dir="2700000" algn="tl">
                    <a:srgbClr val="C0C0C0"/>
                  </a:outerShdw>
                </a:effectLst>
                <a:latin typeface="Arial" charset="0"/>
              </a:rPr>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17EEB446-7D42-4DF1-8101-94E00F3B320C}"/>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id="{C8AC83AF-8113-4BB0-AB4C-24D696B7C102}"/>
              </a:ext>
            </a:extLst>
          </p:cNvPr>
          <p:cNvSpPr>
            <a:spLocks noGrp="1"/>
          </p:cNvSpPr>
          <p:nvPr>
            <p:ph type="ftr" sz="quarter" idx="11"/>
          </p:nvPr>
        </p:nvSpPr>
        <p:spPr/>
        <p:txBody>
          <a:bodyPr/>
          <a:lstStyle/>
          <a:p>
            <a:pPr>
              <a:defRPr/>
            </a:pPr>
            <a:r>
              <a:rPr lang="en-US"/>
              <a:t>Company Logo</a:t>
            </a:r>
          </a:p>
        </p:txBody>
      </p:sp>
      <p:sp>
        <p:nvSpPr>
          <p:cNvPr id="38916" name="Rectangle 6">
            <a:extLst>
              <a:ext uri="{FF2B5EF4-FFF2-40B4-BE49-F238E27FC236}">
                <a16:creationId xmlns:a16="http://schemas.microsoft.com/office/drawing/2014/main" id="{6922C1E1-1797-471C-8558-587A3570EEA0}"/>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8917" name="Rectangle 2">
            <a:extLst>
              <a:ext uri="{FF2B5EF4-FFF2-40B4-BE49-F238E27FC236}">
                <a16:creationId xmlns:a16="http://schemas.microsoft.com/office/drawing/2014/main" id="{A2365AF7-06C1-4C99-929D-90465587DAF3}"/>
              </a:ext>
            </a:extLst>
          </p:cNvPr>
          <p:cNvSpPr>
            <a:spLocks noGrp="1" noChangeArrowheads="1"/>
          </p:cNvSpPr>
          <p:nvPr>
            <p:ph type="title"/>
          </p:nvPr>
        </p:nvSpPr>
        <p:spPr/>
        <p:txBody>
          <a:bodyPr/>
          <a:lstStyle/>
          <a:p>
            <a:pPr algn="l" eaLnBrk="1" hangingPunct="1"/>
            <a:r>
              <a:rPr lang="en-IE" altLang="en-US" b="1" dirty="0">
                <a:highlight>
                  <a:srgbClr val="EAEAEA"/>
                </a:highlight>
              </a:rPr>
              <a:t>The story thus far…. ….</a:t>
            </a:r>
            <a:endParaRPr lang="en-GB" altLang="en-US" dirty="0">
              <a:highlight>
                <a:srgbClr val="EAEAEA"/>
              </a:highlight>
            </a:endParaRPr>
          </a:p>
        </p:txBody>
      </p:sp>
      <p:sp>
        <p:nvSpPr>
          <p:cNvPr id="38918" name="Rectangle 3">
            <a:extLst>
              <a:ext uri="{FF2B5EF4-FFF2-40B4-BE49-F238E27FC236}">
                <a16:creationId xmlns:a16="http://schemas.microsoft.com/office/drawing/2014/main" id="{658226AC-FF4A-47B8-B28C-77E4392772E8}"/>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8919" name="Picture 5" descr="LOGO">
            <a:extLst>
              <a:ext uri="{FF2B5EF4-FFF2-40B4-BE49-F238E27FC236}">
                <a16:creationId xmlns:a16="http://schemas.microsoft.com/office/drawing/2014/main" id="{CA9A7DBC-3DF3-44A8-8C1B-76BD13D62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032500"/>
            <a:ext cx="1752600" cy="673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8920" name="Rectangle 4">
            <a:extLst>
              <a:ext uri="{FF2B5EF4-FFF2-40B4-BE49-F238E27FC236}">
                <a16:creationId xmlns:a16="http://schemas.microsoft.com/office/drawing/2014/main" id="{7EFB0D87-3B8B-4CE8-8BCC-2F1FD2163862}"/>
              </a:ext>
            </a:extLst>
          </p:cNvPr>
          <p:cNvSpPr>
            <a:spLocks noGrp="1" noChangeArrowheads="1"/>
          </p:cNvSpPr>
          <p:nvPr>
            <p:ph type="body" idx="1"/>
          </p:nvPr>
        </p:nvSpPr>
        <p:spPr>
          <a:xfrm>
            <a:off x="325438" y="1157288"/>
            <a:ext cx="8229600" cy="5472112"/>
          </a:xfrm>
        </p:spPr>
        <p:txBody>
          <a:bodyPr/>
          <a:lstStyle/>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buFont typeface="Wingdings" panose="05000000000000000000" pitchFamily="2" charset="2"/>
              <a:buNone/>
            </a:pPr>
            <a:r>
              <a:rPr lang="en-IE" altLang="en-US" sz="2000" dirty="0"/>
              <a:t>	</a:t>
            </a:r>
            <a:r>
              <a:rPr lang="en-IE" altLang="en-US" sz="2400" dirty="0"/>
              <a:t>The IDEAS Institute have developed a proven, robust  process that has already both sustained and created manufacturing jobs in Ireland.</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This model encourages respect and builds trust --- thus enabling “win/win/win” outcomes --- i.e., “wins” for the individual, the organisation and society.</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The IDEAS Institute believe this model is universal ---- and can be adapted to work anywhere ---i.e., in applications other than traditional manufacturing.</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pPr>
            <a:endParaRPr lang="en-GB" altLang="en-US" sz="25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FCACA06-D059-4A71-B610-5B1075F45A5D}"/>
              </a:ext>
            </a:extLst>
          </p:cNvPr>
          <p:cNvSpPr>
            <a:spLocks noGrp="1" noChangeArrowheads="1"/>
          </p:cNvSpPr>
          <p:nvPr>
            <p:ph type="title"/>
          </p:nvPr>
        </p:nvSpPr>
        <p:spPr/>
        <p:txBody>
          <a:bodyPr/>
          <a:lstStyle/>
          <a:p>
            <a:pPr algn="l"/>
            <a:r>
              <a:rPr lang="en-IE" altLang="en-US" b="1" dirty="0">
                <a:highlight>
                  <a:srgbClr val="EAEAEA"/>
                </a:highlight>
              </a:rPr>
              <a:t>Back to the Future...What next? </a:t>
            </a:r>
          </a:p>
        </p:txBody>
      </p:sp>
      <p:sp>
        <p:nvSpPr>
          <p:cNvPr id="3" name="Content Placeholder 2">
            <a:extLst>
              <a:ext uri="{FF2B5EF4-FFF2-40B4-BE49-F238E27FC236}">
                <a16:creationId xmlns:a16="http://schemas.microsoft.com/office/drawing/2014/main" id="{A739ACFD-E0B3-4CED-BF48-66DDCA5F2CD8}"/>
              </a:ext>
            </a:extLst>
          </p:cNvPr>
          <p:cNvSpPr>
            <a:spLocks noGrp="1"/>
          </p:cNvSpPr>
          <p:nvPr>
            <p:ph idx="1"/>
          </p:nvPr>
        </p:nvSpPr>
        <p:spPr/>
        <p:txBody>
          <a:bodyPr/>
          <a:lstStyle/>
          <a:p>
            <a:pPr>
              <a:defRPr/>
            </a:pPr>
            <a:endParaRPr lang="en-IE" sz="2000" dirty="0"/>
          </a:p>
          <a:p>
            <a:pPr>
              <a:defRPr/>
            </a:pPr>
            <a:r>
              <a:rPr lang="en-IE" sz="2000" dirty="0"/>
              <a:t>We will continue our work/research in this  area –and the outcomes from this project demonstrates clearly this</a:t>
            </a:r>
          </a:p>
          <a:p>
            <a:pPr>
              <a:defRPr/>
            </a:pPr>
            <a:endParaRPr lang="en-IE" sz="2000" dirty="0"/>
          </a:p>
          <a:p>
            <a:pPr>
              <a:defRPr/>
            </a:pPr>
            <a:r>
              <a:rPr lang="en-IE" sz="2000" dirty="0"/>
              <a:t>As a direct result of our work in this project, we have just completed our comprehensive and practical </a:t>
            </a:r>
          </a:p>
          <a:p>
            <a:pPr>
              <a:defRPr/>
            </a:pPr>
            <a:endParaRPr lang="en-IE" sz="2000" dirty="0"/>
          </a:p>
          <a:p>
            <a:pPr>
              <a:defRPr/>
            </a:pPr>
            <a:r>
              <a:rPr lang="en-IE" dirty="0"/>
              <a:t>        “Handbook of Good Practice”</a:t>
            </a:r>
          </a:p>
          <a:p>
            <a:pPr>
              <a:defRPr/>
            </a:pPr>
            <a:endParaRPr lang="en-IE" sz="2000" dirty="0"/>
          </a:p>
          <a:p>
            <a:pPr>
              <a:defRPr/>
            </a:pPr>
            <a:r>
              <a:rPr lang="en-IE" sz="2000" dirty="0"/>
              <a:t>Your personal copy is included in your Seminar Information pack.</a:t>
            </a:r>
          </a:p>
          <a:p>
            <a:pPr marL="0" indent="0">
              <a:buNone/>
              <a:defRPr/>
            </a:pPr>
            <a:endParaRPr lang="en-IE" sz="2000" dirty="0"/>
          </a:p>
        </p:txBody>
      </p:sp>
      <p:pic>
        <p:nvPicPr>
          <p:cNvPr id="6" name="Picture 4" descr="LOGO">
            <a:extLst>
              <a:ext uri="{FF2B5EF4-FFF2-40B4-BE49-F238E27FC236}">
                <a16:creationId xmlns:a16="http://schemas.microsoft.com/office/drawing/2014/main" id="{893AB214-9C91-4202-BE0C-625F20108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639"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8053-DF0E-A36A-1245-8EACEA15E849}"/>
              </a:ext>
            </a:extLst>
          </p:cNvPr>
          <p:cNvSpPr>
            <a:spLocks noGrp="1"/>
          </p:cNvSpPr>
          <p:nvPr>
            <p:ph type="title"/>
          </p:nvPr>
        </p:nvSpPr>
        <p:spPr/>
        <p:txBody>
          <a:bodyPr/>
          <a:lstStyle/>
          <a:p>
            <a:r>
              <a:rPr lang="en-IE" dirty="0"/>
              <a:t>If  you are interested……….</a:t>
            </a:r>
          </a:p>
        </p:txBody>
      </p:sp>
      <p:sp>
        <p:nvSpPr>
          <p:cNvPr id="3" name="Content Placeholder 2">
            <a:extLst>
              <a:ext uri="{FF2B5EF4-FFF2-40B4-BE49-F238E27FC236}">
                <a16:creationId xmlns:a16="http://schemas.microsoft.com/office/drawing/2014/main" id="{B959961B-CA21-B13C-0AA9-28AB957B7643}"/>
              </a:ext>
            </a:extLst>
          </p:cNvPr>
          <p:cNvSpPr>
            <a:spLocks noGrp="1"/>
          </p:cNvSpPr>
          <p:nvPr>
            <p:ph idx="1"/>
          </p:nvPr>
        </p:nvSpPr>
        <p:spPr>
          <a:xfrm>
            <a:off x="457200" y="1076326"/>
            <a:ext cx="8229600" cy="4741902"/>
          </a:xfrm>
        </p:spPr>
        <p:txBody>
          <a:bodyPr/>
          <a:lstStyle/>
          <a:p>
            <a:endParaRPr lang="en-IE" dirty="0"/>
          </a:p>
        </p:txBody>
      </p:sp>
      <p:sp>
        <p:nvSpPr>
          <p:cNvPr id="7" name="TextBox 6">
            <a:extLst>
              <a:ext uri="{FF2B5EF4-FFF2-40B4-BE49-F238E27FC236}">
                <a16:creationId xmlns:a16="http://schemas.microsoft.com/office/drawing/2014/main" id="{479E540C-E270-EF11-9B1E-73905E50E41B}"/>
              </a:ext>
            </a:extLst>
          </p:cNvPr>
          <p:cNvSpPr txBox="1"/>
          <p:nvPr/>
        </p:nvSpPr>
        <p:spPr>
          <a:xfrm>
            <a:off x="2286000" y="1293912"/>
            <a:ext cx="4572000" cy="4524315"/>
          </a:xfrm>
          <a:prstGeom prst="rect">
            <a:avLst/>
          </a:prstGeom>
          <a:noFill/>
        </p:spPr>
        <p:txBody>
          <a:bodyPr wrap="square">
            <a:spAutoFit/>
          </a:bodyPr>
          <a:lstStyle/>
          <a:p>
            <a:pPr>
              <a:defRPr/>
            </a:pPr>
            <a:r>
              <a:rPr lang="en-IE" sz="1800" dirty="0"/>
              <a:t>The IDEAS Institute would be delighted to work with you to: -</a:t>
            </a:r>
          </a:p>
          <a:p>
            <a:pPr>
              <a:defRPr/>
            </a:pPr>
            <a:endParaRPr lang="en-IE" sz="1800" dirty="0"/>
          </a:p>
          <a:p>
            <a:pPr>
              <a:defRPr/>
            </a:pPr>
            <a:r>
              <a:rPr lang="en-IE" sz="1800" dirty="0"/>
              <a:t>a) develop a joint union-management approach to change</a:t>
            </a:r>
          </a:p>
          <a:p>
            <a:pPr>
              <a:defRPr/>
            </a:pPr>
            <a:endParaRPr lang="en-IE" sz="1800" dirty="0"/>
          </a:p>
          <a:p>
            <a:pPr>
              <a:defRPr/>
            </a:pPr>
            <a:r>
              <a:rPr lang="en-IE" sz="1800" dirty="0"/>
              <a:t>b) and so, help to build strong, competitive Irish industries, </a:t>
            </a:r>
          </a:p>
          <a:p>
            <a:pPr>
              <a:defRPr/>
            </a:pPr>
            <a:endParaRPr lang="en-IE" sz="1800" dirty="0"/>
          </a:p>
          <a:p>
            <a:pPr>
              <a:defRPr/>
            </a:pPr>
            <a:r>
              <a:rPr lang="en-IE" sz="1800" dirty="0"/>
              <a:t>c) as we all strive to  retain, create and sustain well-paid unionised jobs in Ireland </a:t>
            </a:r>
          </a:p>
          <a:p>
            <a:pPr>
              <a:defRPr/>
            </a:pPr>
            <a:endParaRPr lang="en-IE" sz="1800" dirty="0"/>
          </a:p>
          <a:p>
            <a:pPr>
              <a:defRPr/>
            </a:pPr>
            <a:r>
              <a:rPr lang="en-IE" sz="1800" dirty="0"/>
              <a:t>d) continually improve and expand our knowledge and practical experience of direct participation and implementing workplace innovation across Irish industry</a:t>
            </a:r>
          </a:p>
        </p:txBody>
      </p:sp>
      <p:pic>
        <p:nvPicPr>
          <p:cNvPr id="6" name="Picture 5">
            <a:extLst>
              <a:ext uri="{FF2B5EF4-FFF2-40B4-BE49-F238E27FC236}">
                <a16:creationId xmlns:a16="http://schemas.microsoft.com/office/drawing/2014/main" id="{DAC6C84A-30BA-9E6F-6880-2782E4B39A3E}"/>
              </a:ext>
            </a:extLst>
          </p:cNvPr>
          <p:cNvPicPr>
            <a:picLocks noChangeAspect="1"/>
          </p:cNvPicPr>
          <p:nvPr/>
        </p:nvPicPr>
        <p:blipFill>
          <a:blip r:embed="rId3"/>
          <a:stretch>
            <a:fillRect/>
          </a:stretch>
        </p:blipFill>
        <p:spPr>
          <a:xfrm>
            <a:off x="6931000" y="6019767"/>
            <a:ext cx="1755800" cy="762066"/>
          </a:xfrm>
          <a:prstGeom prst="rect">
            <a:avLst/>
          </a:prstGeom>
        </p:spPr>
      </p:pic>
    </p:spTree>
    <p:extLst>
      <p:ext uri="{BB962C8B-B14F-4D97-AF65-F5344CB8AC3E}">
        <p14:creationId xmlns:p14="http://schemas.microsoft.com/office/powerpoint/2010/main" val="662335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4F6AE1C-14D2-4D65-9B73-F1E57F32D639}"/>
              </a:ext>
            </a:extLst>
          </p:cNvPr>
          <p:cNvSpPr>
            <a:spLocks noGrp="1" noChangeArrowheads="1"/>
          </p:cNvSpPr>
          <p:nvPr>
            <p:ph type="title"/>
          </p:nvPr>
        </p:nvSpPr>
        <p:spPr/>
        <p:txBody>
          <a:bodyPr/>
          <a:lstStyle/>
          <a:p>
            <a:r>
              <a:rPr lang="en-IE" altLang="en-US" dirty="0">
                <a:highlight>
                  <a:srgbClr val="EAEAEA"/>
                </a:highlight>
              </a:rPr>
              <a:t>The Final Word(s)………………………     </a:t>
            </a:r>
          </a:p>
        </p:txBody>
      </p:sp>
      <p:sp>
        <p:nvSpPr>
          <p:cNvPr id="3" name="Content Placeholder 2">
            <a:extLst>
              <a:ext uri="{FF2B5EF4-FFF2-40B4-BE49-F238E27FC236}">
                <a16:creationId xmlns:a16="http://schemas.microsoft.com/office/drawing/2014/main" id="{0021D926-D12E-4674-B3BE-C605F378CA71}"/>
              </a:ext>
            </a:extLst>
          </p:cNvPr>
          <p:cNvSpPr>
            <a:spLocks noGrp="1"/>
          </p:cNvSpPr>
          <p:nvPr>
            <p:ph idx="1"/>
          </p:nvPr>
        </p:nvSpPr>
        <p:spPr/>
        <p:txBody>
          <a:bodyPr/>
          <a:lstStyle/>
          <a:p>
            <a:pPr>
              <a:defRPr/>
            </a:pPr>
            <a:endParaRPr lang="en-GB" u="sng" dirty="0"/>
          </a:p>
          <a:p>
            <a:pPr marL="0" indent="0">
              <a:buFont typeface="Wingdings" panose="05000000000000000000" pitchFamily="2" charset="2"/>
              <a:buNone/>
              <a:defRPr/>
            </a:pPr>
            <a:r>
              <a:rPr lang="en-GB" dirty="0"/>
              <a:t>   Please think about this………………</a:t>
            </a:r>
          </a:p>
          <a:p>
            <a:pPr marL="0" indent="0">
              <a:buFont typeface="Wingdings" panose="05000000000000000000" pitchFamily="2" charset="2"/>
              <a:buNone/>
              <a:defRPr/>
            </a:pPr>
            <a:endParaRPr lang="en-GB" dirty="0"/>
          </a:p>
          <a:p>
            <a:pPr marL="0" indent="0">
              <a:buFont typeface="Wingdings" panose="05000000000000000000" pitchFamily="2" charset="2"/>
              <a:buNone/>
              <a:defRPr/>
            </a:pPr>
            <a:endParaRPr lang="en-GB" dirty="0"/>
          </a:p>
          <a:p>
            <a:pPr marL="0" indent="0">
              <a:buFont typeface="Wingdings" panose="05000000000000000000" pitchFamily="2" charset="2"/>
              <a:buNone/>
              <a:defRPr/>
            </a:pPr>
            <a:r>
              <a:rPr lang="en-GB" b="1" dirty="0"/>
              <a:t>  </a:t>
            </a:r>
            <a:r>
              <a:rPr lang="en-GB" sz="3600" b="1" dirty="0"/>
              <a:t>Nothing changes if nothing    			changes!!!</a:t>
            </a:r>
          </a:p>
          <a:p>
            <a:pPr marL="0" indent="0">
              <a:buFont typeface="Wingdings" panose="05000000000000000000" pitchFamily="2" charset="2"/>
              <a:buNone/>
              <a:defRPr/>
            </a:pPr>
            <a:endParaRPr lang="en-GB" sz="3600" dirty="0"/>
          </a:p>
          <a:p>
            <a:pPr marL="0" indent="0">
              <a:buFont typeface="Wingdings" panose="05000000000000000000" pitchFamily="2" charset="2"/>
              <a:buNone/>
              <a:defRPr/>
            </a:pPr>
            <a:r>
              <a:rPr lang="en-GB" dirty="0"/>
              <a:t>			              </a:t>
            </a:r>
            <a:r>
              <a:rPr lang="en-GB" sz="1800" dirty="0"/>
              <a:t>9</a:t>
            </a:r>
            <a:r>
              <a:rPr lang="en-GB" sz="1800" baseline="30000" dirty="0"/>
              <a:t>th</a:t>
            </a:r>
            <a:r>
              <a:rPr lang="en-GB" sz="1800" dirty="0"/>
              <a:t> May 2022.</a:t>
            </a:r>
            <a:endParaRPr lang="en-IE" sz="1800" dirty="0"/>
          </a:p>
        </p:txBody>
      </p:sp>
      <p:pic>
        <p:nvPicPr>
          <p:cNvPr id="6" name="Picture 4" descr="LOGO">
            <a:extLst>
              <a:ext uri="{FF2B5EF4-FFF2-40B4-BE49-F238E27FC236}">
                <a16:creationId xmlns:a16="http://schemas.microsoft.com/office/drawing/2014/main" id="{4E765701-DE3F-43D9-92EE-600959EB9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125" y="592296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B6C40BF-BFAB-4222-B029-10D5078AE47C}"/>
              </a:ext>
            </a:extLst>
          </p:cNvPr>
          <p:cNvSpPr txBox="1"/>
          <p:nvPr/>
        </p:nvSpPr>
        <p:spPr>
          <a:xfrm>
            <a:off x="931653" y="5963728"/>
            <a:ext cx="3559834" cy="461665"/>
          </a:xfrm>
          <a:prstGeom prst="rect">
            <a:avLst/>
          </a:prstGeom>
          <a:noFill/>
        </p:spPr>
        <p:txBody>
          <a:bodyPr wrap="square" rtlCol="0">
            <a:spAutoFit/>
          </a:bodyPr>
          <a:lstStyle/>
          <a:p>
            <a:r>
              <a:rPr lang="en-IE" sz="2400" b="1" dirty="0">
                <a:hlinkClick r:id="rId4"/>
              </a:rPr>
              <a:t>www.ideasinstitute.ie</a:t>
            </a:r>
            <a:r>
              <a:rPr lang="en-IE" sz="2400" b="1"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WordArt 4">
            <a:extLst>
              <a:ext uri="{FF2B5EF4-FFF2-40B4-BE49-F238E27FC236}">
                <a16:creationId xmlns:a16="http://schemas.microsoft.com/office/drawing/2014/main" id="{A7E50F8B-78D4-4DBC-B45B-49A47D3A8E54}"/>
              </a:ext>
            </a:extLst>
          </p:cNvPr>
          <p:cNvSpPr>
            <a:spLocks noChangeArrowheads="1" noChangeShapeType="1" noTextEdit="1"/>
          </p:cNvSpPr>
          <p:nvPr/>
        </p:nvSpPr>
        <p:spPr bwMode="gray">
          <a:xfrm>
            <a:off x="1830388" y="701675"/>
            <a:ext cx="5759450" cy="863600"/>
          </a:xfrm>
          <a:prstGeom prst="rect">
            <a:avLst/>
          </a:prstGeom>
        </p:spPr>
        <p:txBody>
          <a:bodyPr wrap="none" fromWordArt="1">
            <a:prstTxWarp prst="textDeflate">
              <a:avLst>
                <a:gd name="adj" fmla="val 0"/>
              </a:avLst>
            </a:prstTxWarp>
          </a:bodyPr>
          <a:lstStyle/>
          <a:p>
            <a:pPr algn="ctr"/>
            <a:r>
              <a:rPr lang="en-IE" sz="3600" b="1" kern="1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cs typeface="Arial" panose="020B0604020202020204" pitchFamily="34" charset="0"/>
              </a:rPr>
              <a:t>Thank You !</a:t>
            </a:r>
          </a:p>
        </p:txBody>
      </p:sp>
      <p:pic>
        <p:nvPicPr>
          <p:cNvPr id="46083" name="Picture 5" descr="LOGO">
            <a:extLst>
              <a:ext uri="{FF2B5EF4-FFF2-40B4-BE49-F238E27FC236}">
                <a16:creationId xmlns:a16="http://schemas.microsoft.com/office/drawing/2014/main" id="{BF8C6FB6-CC03-4B86-9079-855FA8352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7841" y="4216138"/>
            <a:ext cx="2443993" cy="94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6084" name="Picture 9" descr="MC900383632[1]">
            <a:extLst>
              <a:ext uri="{FF2B5EF4-FFF2-40B4-BE49-F238E27FC236}">
                <a16:creationId xmlns:a16="http://schemas.microsoft.com/office/drawing/2014/main" id="{56997F61-117A-4C0A-90E7-775084A53A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6788" y="6237288"/>
            <a:ext cx="3889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36F15C44-6106-46E0-A8AE-7DE1BFDB4CB2}"/>
              </a:ext>
            </a:extLst>
          </p:cNvPr>
          <p:cNvSpPr>
            <a:spLocks noGrp="1" noChangeArrowheads="1"/>
          </p:cNvSpPr>
          <p:nvPr>
            <p:ph type="subTitle" idx="1"/>
          </p:nvPr>
        </p:nvSpPr>
        <p:spPr bwMode="black">
          <a:xfrm>
            <a:off x="1004093" y="1941513"/>
            <a:ext cx="7777163" cy="2139950"/>
          </a:xfrm>
          <a:solidFill>
            <a:schemeClr val="bg1"/>
          </a:solidFill>
        </p:spPr>
        <p:txBody>
          <a:bodyPr/>
          <a:lstStyle/>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r>
              <a:rPr lang="en-US" sz="2000" b="1" dirty="0">
                <a:effectLst>
                  <a:outerShdw blurRad="38100" dist="38100" dir="2700000" algn="tl">
                    <a:srgbClr val="C0C0C0"/>
                  </a:outerShdw>
                </a:effectLst>
                <a:highlight>
                  <a:srgbClr val="EAEAEA"/>
                </a:highlight>
              </a:rPr>
              <a:t>Tony Murphy </a:t>
            </a:r>
            <a:r>
              <a:rPr lang="en-US" sz="2000" dirty="0">
                <a:effectLst>
                  <a:outerShdw blurRad="38100" dist="38100" dir="2700000" algn="tl">
                    <a:srgbClr val="C0C0C0"/>
                  </a:outerShdw>
                </a:effectLst>
                <a:highlight>
                  <a:srgbClr val="EAEAEA"/>
                </a:highlight>
              </a:rPr>
              <a:t>M.Sc., B.A., </a:t>
            </a:r>
            <a:r>
              <a:rPr lang="en-US" sz="2000" dirty="0" err="1">
                <a:effectLst>
                  <a:outerShdw blurRad="38100" dist="38100" dir="2700000" algn="tl">
                    <a:srgbClr val="C0C0C0"/>
                  </a:outerShdw>
                </a:effectLst>
                <a:highlight>
                  <a:srgbClr val="EAEAEA"/>
                </a:highlight>
              </a:rPr>
              <a:t>M.I.Prod.E</a:t>
            </a:r>
            <a:r>
              <a:rPr lang="en-US" sz="2000" dirty="0">
                <a:effectLst>
                  <a:outerShdw blurRad="38100" dist="38100" dir="2700000" algn="tl">
                    <a:srgbClr val="C0C0C0"/>
                  </a:outerShdw>
                </a:effectLst>
                <a:highlight>
                  <a:srgbClr val="EAEAEA"/>
                </a:highlight>
              </a:rPr>
              <a:t>..</a:t>
            </a:r>
          </a:p>
          <a:p>
            <a:pPr eaLnBrk="1" hangingPunct="1">
              <a:lnSpc>
                <a:spcPct val="80000"/>
              </a:lnSpc>
              <a:defRPr/>
            </a:pPr>
            <a:r>
              <a:rPr lang="en-US" sz="2000" dirty="0">
                <a:effectLst>
                  <a:outerShdw blurRad="38100" dist="38100" dir="2700000" algn="tl">
                    <a:srgbClr val="C0C0C0"/>
                  </a:outerShdw>
                </a:effectLst>
                <a:highlight>
                  <a:srgbClr val="EAEAEA"/>
                </a:highlight>
              </a:rPr>
              <a:t>tmurphy@siptu.ie</a:t>
            </a:r>
            <a:endParaRPr lang="en-IE" sz="2000" dirty="0">
              <a:effectLst>
                <a:outerShdw blurRad="38100" dist="38100" dir="2700000" algn="tl">
                  <a:srgbClr val="C0C0C0"/>
                </a:outerShdw>
              </a:effectLst>
              <a:highlight>
                <a:srgbClr val="EAEAEA"/>
              </a:highlight>
            </a:endParaRPr>
          </a:p>
          <a:p>
            <a:pPr eaLnBrk="1" hangingPunct="1">
              <a:lnSpc>
                <a:spcPct val="80000"/>
              </a:lnSpc>
              <a:defRPr/>
            </a:pPr>
            <a:endParaRPr lang="en-US" sz="3000" dirty="0">
              <a:effectLst>
                <a:outerShdw blurRad="38100" dist="38100" dir="2700000" algn="tl">
                  <a:srgbClr val="C0C0C0"/>
                </a:outerShdw>
              </a:effectLst>
            </a:endParaRPr>
          </a:p>
          <a:p>
            <a:pPr eaLnBrk="1" hangingPunct="1">
              <a:lnSpc>
                <a:spcPct val="80000"/>
              </a:lnSpc>
              <a:defRPr/>
            </a:pPr>
            <a:endParaRPr lang="en-US" sz="3000" dirty="0">
              <a:effectLst>
                <a:outerShdw blurRad="38100" dist="38100" dir="2700000" algn="tl">
                  <a:srgbClr val="C0C0C0"/>
                </a:outerShdw>
              </a:effectLst>
            </a:endParaRPr>
          </a:p>
        </p:txBody>
      </p:sp>
      <p:pic>
        <p:nvPicPr>
          <p:cNvPr id="2" name="Picture 1">
            <a:extLst>
              <a:ext uri="{FF2B5EF4-FFF2-40B4-BE49-F238E27FC236}">
                <a16:creationId xmlns:a16="http://schemas.microsoft.com/office/drawing/2014/main" id="{8A2CB294-CFE2-4541-82CA-74615DB20C7E}"/>
              </a:ext>
            </a:extLst>
          </p:cNvPr>
          <p:cNvPicPr>
            <a:picLocks noChangeAspect="1"/>
          </p:cNvPicPr>
          <p:nvPr/>
        </p:nvPicPr>
        <p:blipFill>
          <a:blip r:embed="rId5"/>
          <a:stretch>
            <a:fillRect/>
          </a:stretch>
        </p:blipFill>
        <p:spPr>
          <a:xfrm>
            <a:off x="168275" y="5282224"/>
            <a:ext cx="8412480" cy="15697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animEffect transition="in" filter="fade">
                                      <p:cBhvr>
                                        <p:cTn id="9"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7C25-655C-46D6-96E0-8BD62FB38EEF}"/>
              </a:ext>
            </a:extLst>
          </p:cNvPr>
          <p:cNvSpPr>
            <a:spLocks noGrp="1"/>
          </p:cNvSpPr>
          <p:nvPr>
            <p:ph type="title"/>
          </p:nvPr>
        </p:nvSpPr>
        <p:spPr>
          <a:xfrm>
            <a:off x="457200" y="251618"/>
            <a:ext cx="8229600" cy="563563"/>
          </a:xfrm>
        </p:spPr>
        <p:txBody>
          <a:bodyPr/>
          <a:lstStyle/>
          <a:p>
            <a:r>
              <a:rPr lang="en-IE" b="1" dirty="0"/>
              <a:t>IDEAS Institute</a:t>
            </a:r>
          </a:p>
        </p:txBody>
      </p:sp>
      <p:sp>
        <p:nvSpPr>
          <p:cNvPr id="3" name="Content Placeholder 2">
            <a:extLst>
              <a:ext uri="{FF2B5EF4-FFF2-40B4-BE49-F238E27FC236}">
                <a16:creationId xmlns:a16="http://schemas.microsoft.com/office/drawing/2014/main" id="{70E6DFB4-0868-4178-A359-8ADA15F4F2AD}"/>
              </a:ext>
            </a:extLst>
          </p:cNvPr>
          <p:cNvSpPr>
            <a:spLocks noGrp="1"/>
          </p:cNvSpPr>
          <p:nvPr>
            <p:ph idx="1"/>
          </p:nvPr>
        </p:nvSpPr>
        <p:spPr>
          <a:xfrm>
            <a:off x="457200" y="1246909"/>
            <a:ext cx="8229600" cy="5077691"/>
          </a:xfrm>
        </p:spPr>
        <p:txBody>
          <a:bodyPr/>
          <a:lstStyle/>
          <a:p>
            <a:pPr>
              <a:spcAft>
                <a:spcPts val="600"/>
              </a:spcAft>
            </a:pPr>
            <a:r>
              <a:rPr lang="en-GB" sz="1800" dirty="0"/>
              <a:t>IDEAS was established in February 2001, to provide workplace innovation training, with the aims of sustaining employment, reducing job losses, helping to create new jobs, enhancing workers skills, assisting workers in transition, promoting union organisation and assisting company competitiveness.</a:t>
            </a:r>
          </a:p>
          <a:p>
            <a:pPr>
              <a:spcAft>
                <a:spcPts val="600"/>
              </a:spcAft>
            </a:pPr>
            <a:r>
              <a:rPr lang="en-GB" sz="1800" dirty="0"/>
              <a:t>We provide accredited training (to Irish National (FETAC/QQI) and to EQF standards)and development programmes to workers and organisations.</a:t>
            </a:r>
          </a:p>
          <a:p>
            <a:pPr>
              <a:spcAft>
                <a:spcPts val="600"/>
              </a:spcAft>
            </a:pPr>
            <a:r>
              <a:rPr lang="en-GB" sz="1800" dirty="0">
                <a:highlight>
                  <a:srgbClr val="FFFF00"/>
                </a:highlight>
              </a:rPr>
              <a:t>We facilitate change initiatives and develop interventions to assist changes in work organisation.  Our work on Workplace Innovation fits under this heading.</a:t>
            </a:r>
          </a:p>
          <a:p>
            <a:pPr>
              <a:spcAft>
                <a:spcPts val="600"/>
              </a:spcAft>
            </a:pPr>
            <a:r>
              <a:rPr lang="en-GB" sz="1800" dirty="0"/>
              <a:t>We participate in, and conduct research on local and European projects, </a:t>
            </a:r>
            <a:r>
              <a:rPr lang="en-GB" sz="1800" dirty="0" err="1"/>
              <a:t>eg</a:t>
            </a:r>
            <a:r>
              <a:rPr lang="en-GB" sz="1800" dirty="0"/>
              <a:t> DIRECT and DIRECT II - focus on direct participation</a:t>
            </a:r>
          </a:p>
          <a:p>
            <a:pPr>
              <a:spcAft>
                <a:spcPts val="600"/>
              </a:spcAft>
            </a:pPr>
            <a:r>
              <a:rPr lang="en-GB" sz="1800" dirty="0"/>
              <a:t>We provide other specialist services and supports to companies across a range of industry sectors.</a:t>
            </a:r>
          </a:p>
          <a:p>
            <a:endParaRPr lang="en-IE" dirty="0"/>
          </a:p>
        </p:txBody>
      </p:sp>
    </p:spTree>
    <p:extLst>
      <p:ext uri="{BB962C8B-B14F-4D97-AF65-F5344CB8AC3E}">
        <p14:creationId xmlns:p14="http://schemas.microsoft.com/office/powerpoint/2010/main" val="328626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348D7B7-1F18-4B07-B46E-E12D11F2BAB0}"/>
              </a:ext>
            </a:extLst>
          </p:cNvPr>
          <p:cNvSpPr>
            <a:spLocks noGrp="1" noChangeArrowheads="1"/>
          </p:cNvSpPr>
          <p:nvPr>
            <p:ph type="title"/>
          </p:nvPr>
        </p:nvSpPr>
        <p:spPr>
          <a:xfrm>
            <a:off x="102870" y="152400"/>
            <a:ext cx="8229600" cy="876300"/>
          </a:xfrm>
        </p:spPr>
        <p:txBody>
          <a:bodyPr/>
          <a:lstStyle/>
          <a:p>
            <a:r>
              <a:rPr lang="en-IE" altLang="en-US" dirty="0">
                <a:highlight>
                  <a:srgbClr val="EAEAEA"/>
                </a:highlight>
              </a:rPr>
              <a:t>Some Questions I hope to answer …..?</a:t>
            </a:r>
            <a:endParaRPr lang="en-US" altLang="en-US" dirty="0">
              <a:highlight>
                <a:srgbClr val="EAEAEA"/>
              </a:highlight>
            </a:endParaRPr>
          </a:p>
        </p:txBody>
      </p:sp>
      <p:sp>
        <p:nvSpPr>
          <p:cNvPr id="9219" name="Content Placeholder 2">
            <a:extLst>
              <a:ext uri="{FF2B5EF4-FFF2-40B4-BE49-F238E27FC236}">
                <a16:creationId xmlns:a16="http://schemas.microsoft.com/office/drawing/2014/main" id="{4630A122-2FA1-4C73-988A-384AF387314A}"/>
              </a:ext>
            </a:extLst>
          </p:cNvPr>
          <p:cNvSpPr>
            <a:spLocks noGrp="1" noChangeArrowheads="1"/>
          </p:cNvSpPr>
          <p:nvPr>
            <p:ph idx="1"/>
          </p:nvPr>
        </p:nvSpPr>
        <p:spPr>
          <a:xfrm>
            <a:off x="457200" y="1263535"/>
            <a:ext cx="8229600" cy="5061065"/>
          </a:xfrm>
        </p:spPr>
        <p:txBody>
          <a:bodyPr/>
          <a:lstStyle/>
          <a:p>
            <a:r>
              <a:rPr lang="en-IE" altLang="en-US" sz="2400" dirty="0"/>
              <a:t>Who has the REAL process knowledge?</a:t>
            </a:r>
          </a:p>
          <a:p>
            <a:endParaRPr lang="en-IE" altLang="en-US" sz="2400" dirty="0"/>
          </a:p>
          <a:p>
            <a:r>
              <a:rPr lang="en-IE" altLang="en-US" sz="2400" dirty="0"/>
              <a:t>What is the IDEAS Institute’s unique approach to implementing Workplace Innovation? </a:t>
            </a:r>
          </a:p>
          <a:p>
            <a:endParaRPr lang="en-IE" altLang="en-US" sz="2400" dirty="0"/>
          </a:p>
          <a:p>
            <a:r>
              <a:rPr lang="en-IE" altLang="en-US" sz="2400" dirty="0"/>
              <a:t>How does our Joint Union-Management Steering Team model work?</a:t>
            </a:r>
          </a:p>
          <a:p>
            <a:endParaRPr lang="en-IE" altLang="en-US" sz="2400" dirty="0"/>
          </a:p>
          <a:p>
            <a:r>
              <a:rPr lang="en-IE" altLang="en-US" sz="2400" dirty="0"/>
              <a:t>Where is it being used?</a:t>
            </a:r>
          </a:p>
          <a:p>
            <a:endParaRPr lang="en-IE" altLang="en-US" sz="2400" dirty="0"/>
          </a:p>
          <a:p>
            <a:r>
              <a:rPr lang="en-IE" altLang="en-US" sz="2400" dirty="0"/>
              <a:t>Summary</a:t>
            </a:r>
            <a:r>
              <a:rPr lang="en-IE" altLang="en-US" dirty="0"/>
              <a:t>	</a:t>
            </a:r>
            <a:endParaRPr lang="en-US" altLang="en-US" dirty="0"/>
          </a:p>
        </p:txBody>
      </p:sp>
      <p:pic>
        <p:nvPicPr>
          <p:cNvPr id="7" name="Picture 4" descr="LOGO">
            <a:extLst>
              <a:ext uri="{FF2B5EF4-FFF2-40B4-BE49-F238E27FC236}">
                <a16:creationId xmlns:a16="http://schemas.microsoft.com/office/drawing/2014/main" id="{D6E2C41E-0A2D-460C-A6F6-9A9D15E33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471921"/>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4" descr="LOGO">
            <a:extLst>
              <a:ext uri="{FF2B5EF4-FFF2-40B4-BE49-F238E27FC236}">
                <a16:creationId xmlns:a16="http://schemas.microsoft.com/office/drawing/2014/main" id="{214DD340-B609-412B-9FF7-5E49E550F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46219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9C51BD2-7EA9-4660-A405-F99D583D76D2}"/>
              </a:ext>
            </a:extLst>
          </p:cNvPr>
          <p:cNvSpPr>
            <a:spLocks noGrp="1" noChangeArrowheads="1"/>
          </p:cNvSpPr>
          <p:nvPr>
            <p:ph type="title"/>
          </p:nvPr>
        </p:nvSpPr>
        <p:spPr/>
        <p:txBody>
          <a:bodyPr/>
          <a:lstStyle/>
          <a:p>
            <a:pPr algn="l"/>
            <a:br>
              <a:rPr lang="en-IE" altLang="en-US" dirty="0">
                <a:highlight>
                  <a:srgbClr val="EAEAEA"/>
                </a:highlight>
              </a:rPr>
            </a:br>
            <a:br>
              <a:rPr lang="en-IE" altLang="en-US" dirty="0">
                <a:highlight>
                  <a:srgbClr val="EAEAEA"/>
                </a:highlight>
              </a:rPr>
            </a:br>
            <a:r>
              <a:rPr lang="en-IE" altLang="en-US" dirty="0">
                <a:highlight>
                  <a:srgbClr val="EAEAEA"/>
                </a:highlight>
              </a:rPr>
              <a:t>Q1. </a:t>
            </a:r>
            <a:r>
              <a:rPr lang="en-IE" altLang="en-US" sz="2800" dirty="0">
                <a:highlight>
                  <a:srgbClr val="EAEAEA"/>
                </a:highlight>
              </a:rPr>
              <a:t>Who has the real Process knowledge?  </a:t>
            </a:r>
            <a:br>
              <a:rPr lang="en-IE" altLang="en-US" dirty="0">
                <a:highlight>
                  <a:srgbClr val="EAEAEA"/>
                </a:highlight>
              </a:rPr>
            </a:br>
            <a:br>
              <a:rPr lang="en-IE" altLang="en-US" dirty="0">
                <a:highlight>
                  <a:srgbClr val="EAEAEA"/>
                </a:highlight>
              </a:rPr>
            </a:br>
            <a:endParaRPr lang="en-IE" altLang="en-US" dirty="0">
              <a:highlight>
                <a:srgbClr val="EAEAEA"/>
              </a:highlight>
            </a:endParaRPr>
          </a:p>
        </p:txBody>
      </p:sp>
      <p:sp>
        <p:nvSpPr>
          <p:cNvPr id="3" name="Content Placeholder 2">
            <a:extLst>
              <a:ext uri="{FF2B5EF4-FFF2-40B4-BE49-F238E27FC236}">
                <a16:creationId xmlns:a16="http://schemas.microsoft.com/office/drawing/2014/main" id="{8749BBC5-E8E9-44B7-B9C0-6D8D8933EAB5}"/>
              </a:ext>
            </a:extLst>
          </p:cNvPr>
          <p:cNvSpPr>
            <a:spLocks noGrp="1"/>
          </p:cNvSpPr>
          <p:nvPr>
            <p:ph idx="1"/>
          </p:nvPr>
        </p:nvSpPr>
        <p:spPr/>
        <p:txBody>
          <a:bodyPr/>
          <a:lstStyle/>
          <a:p>
            <a:pPr>
              <a:defRPr/>
            </a:pPr>
            <a:endParaRPr lang="en-IE" sz="2000" dirty="0"/>
          </a:p>
          <a:p>
            <a:pPr>
              <a:defRPr/>
            </a:pPr>
            <a:r>
              <a:rPr lang="en-IE" sz="2000" dirty="0"/>
              <a:t>The operator who works at the machine, the person who stands there for eight hours a day making product, he/she </a:t>
            </a:r>
            <a:r>
              <a:rPr lang="en-IE" sz="2000" b="1" dirty="0"/>
              <a:t>knows</a:t>
            </a:r>
            <a:r>
              <a:rPr lang="en-IE" sz="2000" dirty="0"/>
              <a:t>, and </a:t>
            </a:r>
            <a:r>
              <a:rPr lang="en-IE" sz="2000" b="1" dirty="0"/>
              <a:t>really understands</a:t>
            </a:r>
            <a:r>
              <a:rPr lang="en-IE" sz="2000" dirty="0"/>
              <a:t>, what is going on……..</a:t>
            </a:r>
          </a:p>
          <a:p>
            <a:pPr>
              <a:defRPr/>
            </a:pPr>
            <a:endParaRPr lang="en-IE" sz="2000" dirty="0"/>
          </a:p>
          <a:p>
            <a:pPr>
              <a:defRPr/>
            </a:pPr>
            <a:r>
              <a:rPr lang="en-IE" sz="2000" dirty="0"/>
              <a:t>likewise…..</a:t>
            </a:r>
          </a:p>
          <a:p>
            <a:pPr>
              <a:defRPr/>
            </a:pPr>
            <a:r>
              <a:rPr lang="en-IE" sz="2000" dirty="0"/>
              <a:t>                      </a:t>
            </a:r>
          </a:p>
          <a:p>
            <a:pPr>
              <a:defRPr/>
            </a:pPr>
            <a:r>
              <a:rPr lang="en-IE" sz="2000" dirty="0"/>
              <a:t>The fitter/electrician who is called in to repair the machine and/or to carry preventive maintenance, he/she </a:t>
            </a:r>
            <a:r>
              <a:rPr lang="en-IE" sz="2000" b="1" dirty="0"/>
              <a:t>knows, </a:t>
            </a:r>
            <a:r>
              <a:rPr lang="en-IE" sz="2000" dirty="0"/>
              <a:t>and </a:t>
            </a:r>
            <a:r>
              <a:rPr lang="en-IE" sz="2000" b="1" dirty="0"/>
              <a:t>really understands</a:t>
            </a:r>
            <a:r>
              <a:rPr lang="en-IE" sz="2000" dirty="0"/>
              <a:t> how the equipment works….or not!!</a:t>
            </a:r>
          </a:p>
          <a:p>
            <a:pPr>
              <a:defRPr/>
            </a:pPr>
            <a:endParaRPr lang="en-IE" sz="2000" dirty="0"/>
          </a:p>
          <a:p>
            <a:pPr>
              <a:defRPr/>
            </a:pPr>
            <a:r>
              <a:rPr lang="en-IE" sz="2000" dirty="0"/>
              <a:t>THE PERSON DOING THE WORK KNOWS HOW IT WORKS ………..or knows how/why it doesn’t work!!!!</a:t>
            </a:r>
          </a:p>
        </p:txBody>
      </p:sp>
      <p:pic>
        <p:nvPicPr>
          <p:cNvPr id="6" name="Picture 4" descr="LOGO">
            <a:extLst>
              <a:ext uri="{FF2B5EF4-FFF2-40B4-BE49-F238E27FC236}">
                <a16:creationId xmlns:a16="http://schemas.microsoft.com/office/drawing/2014/main" id="{48D7B2DD-2A0F-456D-AF2A-35F1DF4D4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611"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3B5D-2066-4121-B1F8-150D3521C096}"/>
              </a:ext>
            </a:extLst>
          </p:cNvPr>
          <p:cNvSpPr>
            <a:spLocks noGrp="1"/>
          </p:cNvSpPr>
          <p:nvPr>
            <p:ph type="title"/>
          </p:nvPr>
        </p:nvSpPr>
        <p:spPr/>
        <p:txBody>
          <a:bodyPr/>
          <a:lstStyle/>
          <a:p>
            <a:r>
              <a:rPr lang="en-IE" sz="2800" dirty="0">
                <a:highlight>
                  <a:srgbClr val="FFFF00"/>
                </a:highlight>
              </a:rPr>
              <a:t>The Knowledge Puzzle –</a:t>
            </a:r>
            <a:r>
              <a:rPr lang="en-IE" sz="2400" dirty="0">
                <a:highlight>
                  <a:srgbClr val="FFFF00"/>
                </a:highlight>
              </a:rPr>
              <a:t>the complete Picture?</a:t>
            </a:r>
          </a:p>
        </p:txBody>
      </p:sp>
      <p:sp>
        <p:nvSpPr>
          <p:cNvPr id="3" name="Content Placeholder 2">
            <a:extLst>
              <a:ext uri="{FF2B5EF4-FFF2-40B4-BE49-F238E27FC236}">
                <a16:creationId xmlns:a16="http://schemas.microsoft.com/office/drawing/2014/main" id="{D452613B-C7DF-4929-BC14-F27F74317BBB}"/>
              </a:ext>
            </a:extLst>
          </p:cNvPr>
          <p:cNvSpPr>
            <a:spLocks noGrp="1"/>
          </p:cNvSpPr>
          <p:nvPr>
            <p:ph idx="1"/>
          </p:nvPr>
        </p:nvSpPr>
        <p:spPr/>
        <p:txBody>
          <a:bodyPr/>
          <a:lstStyle/>
          <a:p>
            <a:r>
              <a:rPr lang="en-IE" sz="2400" dirty="0"/>
              <a:t>To complete this knowledge puzzle you need ALL the pieces  - for example: manufacturing sector</a:t>
            </a:r>
          </a:p>
          <a:p>
            <a:endParaRPr lang="en-IE" sz="2400" dirty="0"/>
          </a:p>
          <a:p>
            <a:endParaRPr lang="en-IE" dirty="0"/>
          </a:p>
          <a:p>
            <a:endParaRPr lang="en-IE" dirty="0"/>
          </a:p>
          <a:p>
            <a:endParaRPr lang="en-IE" dirty="0"/>
          </a:p>
          <a:p>
            <a:endParaRPr lang="en-IE" dirty="0"/>
          </a:p>
          <a:p>
            <a:endParaRPr lang="en-IE" dirty="0"/>
          </a:p>
          <a:p>
            <a:pPr marL="0" indent="0">
              <a:buNone/>
            </a:pPr>
            <a:r>
              <a:rPr lang="en-IE" dirty="0"/>
              <a:t>          “</a:t>
            </a:r>
            <a:r>
              <a:rPr lang="en-IE" sz="1800" dirty="0"/>
              <a:t>The Knowledge Puzzle – the complete picture”</a:t>
            </a:r>
          </a:p>
          <a:p>
            <a:pPr marL="0" indent="0">
              <a:buNone/>
            </a:pPr>
            <a:r>
              <a:rPr lang="en-IE" sz="1800" dirty="0"/>
              <a:t>             </a:t>
            </a:r>
          </a:p>
        </p:txBody>
      </p:sp>
      <p:sp>
        <p:nvSpPr>
          <p:cNvPr id="5" name="Footer Placeholder 4">
            <a:extLst>
              <a:ext uri="{FF2B5EF4-FFF2-40B4-BE49-F238E27FC236}">
                <a16:creationId xmlns:a16="http://schemas.microsoft.com/office/drawing/2014/main" id="{30708EC9-0B90-4B91-9FFB-137C28559800}"/>
              </a:ext>
            </a:extLst>
          </p:cNvPr>
          <p:cNvSpPr>
            <a:spLocks noGrp="1"/>
          </p:cNvSpPr>
          <p:nvPr>
            <p:ph type="ftr" sz="quarter" idx="11"/>
          </p:nvPr>
        </p:nvSpPr>
        <p:spPr/>
        <p:txBody>
          <a:bodyPr/>
          <a:lstStyle/>
          <a:p>
            <a:pPr>
              <a:defRPr/>
            </a:pPr>
            <a:r>
              <a:rPr lang="en-US" dirty="0"/>
              <a:t>Company Logo</a:t>
            </a:r>
          </a:p>
        </p:txBody>
      </p:sp>
      <p:sp>
        <p:nvSpPr>
          <p:cNvPr id="6" name="Rectangle 5">
            <a:extLst>
              <a:ext uri="{FF2B5EF4-FFF2-40B4-BE49-F238E27FC236}">
                <a16:creationId xmlns:a16="http://schemas.microsoft.com/office/drawing/2014/main" id="{06A726CB-E628-47D0-A23D-62083D3A7343}"/>
              </a:ext>
            </a:extLst>
          </p:cNvPr>
          <p:cNvSpPr/>
          <p:nvPr/>
        </p:nvSpPr>
        <p:spPr bwMode="auto">
          <a:xfrm>
            <a:off x="1840230" y="2308302"/>
            <a:ext cx="5385760" cy="2598234"/>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Operator : --     Managers : --    Engineers : --</a:t>
            </a:r>
            <a:r>
              <a:rPr lang="en-IE"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process              business           technical </a:t>
            </a:r>
          </a:p>
          <a:p>
            <a:pPr marL="0" marR="0" indent="0" algn="l" defTabSz="914400" rtl="0" eaLnBrk="0" fontAlgn="base" latinLnBrk="0" hangingPunct="0">
              <a:lnSpc>
                <a:spcPct val="100000"/>
              </a:lnSpc>
              <a:spcBef>
                <a:spcPct val="0"/>
              </a:spcBef>
              <a:spcAft>
                <a:spcPct val="0"/>
              </a:spcAft>
              <a:buClrTx/>
              <a:buSzTx/>
              <a:buFontTx/>
              <a:buNone/>
              <a:tabLst/>
            </a:pPr>
            <a:r>
              <a:rPr lang="en-IE"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k</a:t>
            </a:r>
            <a:r>
              <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nowledge/skills    skills                 knowledge</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                     </a:t>
            </a:r>
            <a:r>
              <a:rPr kumimoji="0" lang="en-IE" sz="1800" i="0" u="none" strike="noStrike" spc="50" normalizeH="0" baseline="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a:t>
            </a:r>
            <a:r>
              <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a:t>
            </a:r>
            <a:r>
              <a:rPr kumimoji="0" lang="en-IE" sz="1800" i="0" u="none" strike="noStrike" spc="50" normalizeH="0" baseline="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a:t>
            </a:r>
            <a:r>
              <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a:t>
            </a:r>
          </a:p>
          <a:p>
            <a:pPr marL="0" marR="0" indent="0" algn="l" defTabSz="914400" rtl="0" eaLnBrk="0" fontAlgn="base" latinLnBrk="0" hangingPunct="0">
              <a:lnSpc>
                <a:spcPct val="100000"/>
              </a:lnSpc>
              <a:spcBef>
                <a:spcPct val="0"/>
              </a:spcBef>
              <a:spcAft>
                <a:spcPct val="0"/>
              </a:spcAft>
              <a:buClrTx/>
              <a:buSzTx/>
              <a:buFontTx/>
              <a:buNone/>
              <a:tabLst/>
            </a:pPr>
            <a:r>
              <a:rPr lang="en-IE"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experience        experience         skills</a:t>
            </a:r>
            <a:endParaRPr kumimoji="0" lang="en-IE" sz="1800"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p:txBody>
      </p:sp>
      <p:sp>
        <p:nvSpPr>
          <p:cNvPr id="16" name="TextBox 15">
            <a:extLst>
              <a:ext uri="{FF2B5EF4-FFF2-40B4-BE49-F238E27FC236}">
                <a16:creationId xmlns:a16="http://schemas.microsoft.com/office/drawing/2014/main" id="{115E6F5C-BEDD-4C8C-8D45-B3BD6A4E89C1}"/>
              </a:ext>
            </a:extLst>
          </p:cNvPr>
          <p:cNvSpPr txBox="1"/>
          <p:nvPr/>
        </p:nvSpPr>
        <p:spPr>
          <a:xfrm>
            <a:off x="6021659" y="2703727"/>
            <a:ext cx="45719" cy="369332"/>
          </a:xfrm>
          <a:prstGeom prst="rect">
            <a:avLst/>
          </a:prstGeom>
          <a:noFill/>
        </p:spPr>
        <p:txBody>
          <a:bodyPr wrap="square" rtlCol="0">
            <a:spAutoFit/>
          </a:bodyPr>
          <a:lstStyle/>
          <a:p>
            <a:endParaRPr lang="en-IE" dirty="0"/>
          </a:p>
        </p:txBody>
      </p:sp>
      <p:sp>
        <p:nvSpPr>
          <p:cNvPr id="17" name="Freeform: Shape 16">
            <a:extLst>
              <a:ext uri="{FF2B5EF4-FFF2-40B4-BE49-F238E27FC236}">
                <a16:creationId xmlns:a16="http://schemas.microsoft.com/office/drawing/2014/main" id="{1AA62950-1EE3-4C82-84E9-3CF6AB312E39}"/>
              </a:ext>
            </a:extLst>
          </p:cNvPr>
          <p:cNvSpPr/>
          <p:nvPr/>
        </p:nvSpPr>
        <p:spPr bwMode="auto">
          <a:xfrm>
            <a:off x="2955073" y="2341756"/>
            <a:ext cx="758283" cy="2598234"/>
          </a:xfrm>
          <a:custGeom>
            <a:avLst/>
            <a:gdLst>
              <a:gd name="connsiteX0" fmla="*/ 0 w 758283"/>
              <a:gd name="connsiteY0" fmla="*/ 0 h 2598234"/>
              <a:gd name="connsiteX1" fmla="*/ 22303 w 758283"/>
              <a:gd name="connsiteY1" fmla="*/ 278781 h 2598234"/>
              <a:gd name="connsiteX2" fmla="*/ 44605 w 758283"/>
              <a:gd name="connsiteY2" fmla="*/ 423746 h 2598234"/>
              <a:gd name="connsiteX3" fmla="*/ 33454 w 758283"/>
              <a:gd name="connsiteY3" fmla="*/ 490654 h 2598234"/>
              <a:gd name="connsiteX4" fmla="*/ 55756 w 758283"/>
              <a:gd name="connsiteY4" fmla="*/ 468351 h 2598234"/>
              <a:gd name="connsiteX5" fmla="*/ 334537 w 758283"/>
              <a:gd name="connsiteY5" fmla="*/ 479503 h 2598234"/>
              <a:gd name="connsiteX6" fmla="*/ 434898 w 758283"/>
              <a:gd name="connsiteY6" fmla="*/ 524107 h 2598234"/>
              <a:gd name="connsiteX7" fmla="*/ 501805 w 758283"/>
              <a:gd name="connsiteY7" fmla="*/ 591015 h 2598234"/>
              <a:gd name="connsiteX8" fmla="*/ 535259 w 758283"/>
              <a:gd name="connsiteY8" fmla="*/ 624468 h 2598234"/>
              <a:gd name="connsiteX9" fmla="*/ 568712 w 758283"/>
              <a:gd name="connsiteY9" fmla="*/ 646771 h 2598234"/>
              <a:gd name="connsiteX10" fmla="*/ 591015 w 758283"/>
              <a:gd name="connsiteY10" fmla="*/ 680224 h 2598234"/>
              <a:gd name="connsiteX11" fmla="*/ 624468 w 758283"/>
              <a:gd name="connsiteY11" fmla="*/ 691376 h 2598234"/>
              <a:gd name="connsiteX12" fmla="*/ 669073 w 758283"/>
              <a:gd name="connsiteY12" fmla="*/ 735981 h 2598234"/>
              <a:gd name="connsiteX13" fmla="*/ 691376 w 758283"/>
              <a:gd name="connsiteY13" fmla="*/ 769434 h 2598234"/>
              <a:gd name="connsiteX14" fmla="*/ 724829 w 758283"/>
              <a:gd name="connsiteY14" fmla="*/ 880946 h 2598234"/>
              <a:gd name="connsiteX15" fmla="*/ 735981 w 758283"/>
              <a:gd name="connsiteY15" fmla="*/ 914400 h 2598234"/>
              <a:gd name="connsiteX16" fmla="*/ 747132 w 758283"/>
              <a:gd name="connsiteY16" fmla="*/ 1025912 h 2598234"/>
              <a:gd name="connsiteX17" fmla="*/ 758283 w 758283"/>
              <a:gd name="connsiteY17" fmla="*/ 1059366 h 2598234"/>
              <a:gd name="connsiteX18" fmla="*/ 747132 w 758283"/>
              <a:gd name="connsiteY18" fmla="*/ 1137424 h 2598234"/>
              <a:gd name="connsiteX19" fmla="*/ 735981 w 758283"/>
              <a:gd name="connsiteY19" fmla="*/ 1360449 h 2598234"/>
              <a:gd name="connsiteX20" fmla="*/ 713678 w 758283"/>
              <a:gd name="connsiteY20" fmla="*/ 1393903 h 2598234"/>
              <a:gd name="connsiteX21" fmla="*/ 702527 w 758283"/>
              <a:gd name="connsiteY21" fmla="*/ 1460810 h 2598234"/>
              <a:gd name="connsiteX22" fmla="*/ 691376 w 758283"/>
              <a:gd name="connsiteY22" fmla="*/ 1494264 h 2598234"/>
              <a:gd name="connsiteX23" fmla="*/ 646771 w 758283"/>
              <a:gd name="connsiteY23" fmla="*/ 1605776 h 2598234"/>
              <a:gd name="connsiteX24" fmla="*/ 613317 w 758283"/>
              <a:gd name="connsiteY24" fmla="*/ 1650381 h 2598234"/>
              <a:gd name="connsiteX25" fmla="*/ 591015 w 758283"/>
              <a:gd name="connsiteY25" fmla="*/ 1728439 h 2598234"/>
              <a:gd name="connsiteX26" fmla="*/ 568712 w 758283"/>
              <a:gd name="connsiteY26" fmla="*/ 1795346 h 2598234"/>
              <a:gd name="connsiteX27" fmla="*/ 557561 w 758283"/>
              <a:gd name="connsiteY27" fmla="*/ 1828800 h 2598234"/>
              <a:gd name="connsiteX28" fmla="*/ 535259 w 758283"/>
              <a:gd name="connsiteY28" fmla="*/ 1851103 h 2598234"/>
              <a:gd name="connsiteX29" fmla="*/ 524107 w 758283"/>
              <a:gd name="connsiteY29" fmla="*/ 1895707 h 2598234"/>
              <a:gd name="connsiteX30" fmla="*/ 501805 w 758283"/>
              <a:gd name="connsiteY30" fmla="*/ 1929161 h 2598234"/>
              <a:gd name="connsiteX31" fmla="*/ 457200 w 758283"/>
              <a:gd name="connsiteY31" fmla="*/ 2040673 h 2598234"/>
              <a:gd name="connsiteX32" fmla="*/ 434898 w 758283"/>
              <a:gd name="connsiteY32" fmla="*/ 2107581 h 2598234"/>
              <a:gd name="connsiteX33" fmla="*/ 379142 w 758283"/>
              <a:gd name="connsiteY33" fmla="*/ 2152185 h 2598234"/>
              <a:gd name="connsiteX34" fmla="*/ 345688 w 758283"/>
              <a:gd name="connsiteY34" fmla="*/ 2163337 h 2598234"/>
              <a:gd name="connsiteX35" fmla="*/ 312234 w 758283"/>
              <a:gd name="connsiteY35" fmla="*/ 2185639 h 2598234"/>
              <a:gd name="connsiteX36" fmla="*/ 89210 w 758283"/>
              <a:gd name="connsiteY36" fmla="*/ 2207942 h 2598234"/>
              <a:gd name="connsiteX37" fmla="*/ 122664 w 758283"/>
              <a:gd name="connsiteY37" fmla="*/ 2219093 h 2598234"/>
              <a:gd name="connsiteX38" fmla="*/ 100361 w 758283"/>
              <a:gd name="connsiteY38" fmla="*/ 2486722 h 2598234"/>
              <a:gd name="connsiteX39" fmla="*/ 89210 w 758283"/>
              <a:gd name="connsiteY39" fmla="*/ 2564781 h 2598234"/>
              <a:gd name="connsiteX40" fmla="*/ 33454 w 758283"/>
              <a:gd name="connsiteY40" fmla="*/ 2598234 h 2598234"/>
              <a:gd name="connsiteX41" fmla="*/ 78059 w 758283"/>
              <a:gd name="connsiteY41" fmla="*/ 2553629 h 259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8283" h="2598234">
                <a:moveTo>
                  <a:pt x="0" y="0"/>
                </a:moveTo>
                <a:cubicBezTo>
                  <a:pt x="21634" y="411049"/>
                  <a:pt x="-3448" y="85654"/>
                  <a:pt x="22303" y="278781"/>
                </a:cubicBezTo>
                <a:cubicBezTo>
                  <a:pt x="40652" y="416397"/>
                  <a:pt x="22784" y="336460"/>
                  <a:pt x="44605" y="423746"/>
                </a:cubicBezTo>
                <a:cubicBezTo>
                  <a:pt x="40888" y="446049"/>
                  <a:pt x="27970" y="468719"/>
                  <a:pt x="33454" y="490654"/>
                </a:cubicBezTo>
                <a:cubicBezTo>
                  <a:pt x="36004" y="500854"/>
                  <a:pt x="45250" y="468740"/>
                  <a:pt x="55756" y="468351"/>
                </a:cubicBezTo>
                <a:lnTo>
                  <a:pt x="334537" y="479503"/>
                </a:lnTo>
                <a:cubicBezTo>
                  <a:pt x="380341" y="494771"/>
                  <a:pt x="401163" y="495191"/>
                  <a:pt x="434898" y="524107"/>
                </a:cubicBezTo>
                <a:cubicBezTo>
                  <a:pt x="434921" y="524127"/>
                  <a:pt x="490643" y="579853"/>
                  <a:pt x="501805" y="591015"/>
                </a:cubicBezTo>
                <a:cubicBezTo>
                  <a:pt x="512956" y="602166"/>
                  <a:pt x="522138" y="615720"/>
                  <a:pt x="535259" y="624468"/>
                </a:cubicBezTo>
                <a:lnTo>
                  <a:pt x="568712" y="646771"/>
                </a:lnTo>
                <a:cubicBezTo>
                  <a:pt x="576146" y="657922"/>
                  <a:pt x="580550" y="671852"/>
                  <a:pt x="591015" y="680224"/>
                </a:cubicBezTo>
                <a:cubicBezTo>
                  <a:pt x="600194" y="687567"/>
                  <a:pt x="616156" y="683064"/>
                  <a:pt x="624468" y="691376"/>
                </a:cubicBezTo>
                <a:cubicBezTo>
                  <a:pt x="683941" y="750849"/>
                  <a:pt x="579865" y="706242"/>
                  <a:pt x="669073" y="735981"/>
                </a:cubicBezTo>
                <a:cubicBezTo>
                  <a:pt x="676507" y="747132"/>
                  <a:pt x="685933" y="757187"/>
                  <a:pt x="691376" y="769434"/>
                </a:cubicBezTo>
                <a:cubicBezTo>
                  <a:pt x="712576" y="817133"/>
                  <a:pt x="711854" y="835535"/>
                  <a:pt x="724829" y="880946"/>
                </a:cubicBezTo>
                <a:cubicBezTo>
                  <a:pt x="728058" y="892248"/>
                  <a:pt x="732264" y="903249"/>
                  <a:pt x="735981" y="914400"/>
                </a:cubicBezTo>
                <a:cubicBezTo>
                  <a:pt x="739698" y="951571"/>
                  <a:pt x="741452" y="988990"/>
                  <a:pt x="747132" y="1025912"/>
                </a:cubicBezTo>
                <a:cubicBezTo>
                  <a:pt x="748919" y="1037530"/>
                  <a:pt x="758283" y="1047611"/>
                  <a:pt x="758283" y="1059366"/>
                </a:cubicBezTo>
                <a:cubicBezTo>
                  <a:pt x="758283" y="1085649"/>
                  <a:pt x="750849" y="1111405"/>
                  <a:pt x="747132" y="1137424"/>
                </a:cubicBezTo>
                <a:cubicBezTo>
                  <a:pt x="743415" y="1211766"/>
                  <a:pt x="745608" y="1286640"/>
                  <a:pt x="735981" y="1360449"/>
                </a:cubicBezTo>
                <a:cubicBezTo>
                  <a:pt x="734248" y="1373739"/>
                  <a:pt x="717916" y="1381188"/>
                  <a:pt x="713678" y="1393903"/>
                </a:cubicBezTo>
                <a:cubicBezTo>
                  <a:pt x="706528" y="1415353"/>
                  <a:pt x="707432" y="1438738"/>
                  <a:pt x="702527" y="1460810"/>
                </a:cubicBezTo>
                <a:cubicBezTo>
                  <a:pt x="699977" y="1472285"/>
                  <a:pt x="695596" y="1483293"/>
                  <a:pt x="691376" y="1494264"/>
                </a:cubicBezTo>
                <a:cubicBezTo>
                  <a:pt x="677005" y="1531630"/>
                  <a:pt x="670792" y="1573749"/>
                  <a:pt x="646771" y="1605776"/>
                </a:cubicBezTo>
                <a:lnTo>
                  <a:pt x="613317" y="1650381"/>
                </a:lnTo>
                <a:cubicBezTo>
                  <a:pt x="575836" y="1762825"/>
                  <a:pt x="633029" y="1588394"/>
                  <a:pt x="591015" y="1728439"/>
                </a:cubicBezTo>
                <a:cubicBezTo>
                  <a:pt x="584260" y="1750956"/>
                  <a:pt x="576146" y="1773044"/>
                  <a:pt x="568712" y="1795346"/>
                </a:cubicBezTo>
                <a:cubicBezTo>
                  <a:pt x="564995" y="1806497"/>
                  <a:pt x="565873" y="1820488"/>
                  <a:pt x="557561" y="1828800"/>
                </a:cubicBezTo>
                <a:lnTo>
                  <a:pt x="535259" y="1851103"/>
                </a:lnTo>
                <a:cubicBezTo>
                  <a:pt x="531542" y="1865971"/>
                  <a:pt x="530144" y="1881621"/>
                  <a:pt x="524107" y="1895707"/>
                </a:cubicBezTo>
                <a:cubicBezTo>
                  <a:pt x="518828" y="1908025"/>
                  <a:pt x="506043" y="1916447"/>
                  <a:pt x="501805" y="1929161"/>
                </a:cubicBezTo>
                <a:cubicBezTo>
                  <a:pt x="462028" y="2048495"/>
                  <a:pt x="525239" y="1949955"/>
                  <a:pt x="457200" y="2040673"/>
                </a:cubicBezTo>
                <a:cubicBezTo>
                  <a:pt x="449766" y="2062976"/>
                  <a:pt x="451522" y="2090958"/>
                  <a:pt x="434898" y="2107581"/>
                </a:cubicBezTo>
                <a:cubicBezTo>
                  <a:pt x="414154" y="2128324"/>
                  <a:pt x="407275" y="2138118"/>
                  <a:pt x="379142" y="2152185"/>
                </a:cubicBezTo>
                <a:cubicBezTo>
                  <a:pt x="368628" y="2157442"/>
                  <a:pt x="356202" y="2158080"/>
                  <a:pt x="345688" y="2163337"/>
                </a:cubicBezTo>
                <a:cubicBezTo>
                  <a:pt x="333701" y="2169331"/>
                  <a:pt x="324948" y="2181401"/>
                  <a:pt x="312234" y="2185639"/>
                </a:cubicBezTo>
                <a:cubicBezTo>
                  <a:pt x="269192" y="2199986"/>
                  <a:pt x="94065" y="2207595"/>
                  <a:pt x="89210" y="2207942"/>
                </a:cubicBezTo>
                <a:cubicBezTo>
                  <a:pt x="100361" y="2211659"/>
                  <a:pt x="121494" y="2207397"/>
                  <a:pt x="122664" y="2219093"/>
                </a:cubicBezTo>
                <a:cubicBezTo>
                  <a:pt x="138368" y="2376139"/>
                  <a:pt x="117917" y="2381383"/>
                  <a:pt x="100361" y="2486722"/>
                </a:cubicBezTo>
                <a:cubicBezTo>
                  <a:pt x="96040" y="2512648"/>
                  <a:pt x="97522" y="2539846"/>
                  <a:pt x="89210" y="2564781"/>
                </a:cubicBezTo>
                <a:cubicBezTo>
                  <a:pt x="81557" y="2587740"/>
                  <a:pt x="51210" y="2592315"/>
                  <a:pt x="33454" y="2598234"/>
                </a:cubicBezTo>
                <a:cubicBezTo>
                  <a:pt x="60367" y="2557865"/>
                  <a:pt x="43769" y="2570775"/>
                  <a:pt x="78059" y="2553629"/>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sp>
        <p:nvSpPr>
          <p:cNvPr id="18" name="Freeform: Shape 17">
            <a:extLst>
              <a:ext uri="{FF2B5EF4-FFF2-40B4-BE49-F238E27FC236}">
                <a16:creationId xmlns:a16="http://schemas.microsoft.com/office/drawing/2014/main" id="{1B651566-EBF7-4B33-B7E3-F711B9879038}"/>
              </a:ext>
            </a:extLst>
          </p:cNvPr>
          <p:cNvSpPr/>
          <p:nvPr/>
        </p:nvSpPr>
        <p:spPr bwMode="auto">
          <a:xfrm>
            <a:off x="4661210" y="2308302"/>
            <a:ext cx="724829" cy="2676293"/>
          </a:xfrm>
          <a:custGeom>
            <a:avLst/>
            <a:gdLst>
              <a:gd name="connsiteX0" fmla="*/ 0 w 724829"/>
              <a:gd name="connsiteY0" fmla="*/ 0 h 2676293"/>
              <a:gd name="connsiteX1" fmla="*/ 11151 w 724829"/>
              <a:gd name="connsiteY1" fmla="*/ 55757 h 2676293"/>
              <a:gd name="connsiteX2" fmla="*/ 33453 w 724829"/>
              <a:gd name="connsiteY2" fmla="*/ 89210 h 2676293"/>
              <a:gd name="connsiteX3" fmla="*/ 44605 w 724829"/>
              <a:gd name="connsiteY3" fmla="*/ 122664 h 2676293"/>
              <a:gd name="connsiteX4" fmla="*/ 55756 w 724829"/>
              <a:gd name="connsiteY4" fmla="*/ 189571 h 2676293"/>
              <a:gd name="connsiteX5" fmla="*/ 55756 w 724829"/>
              <a:gd name="connsiteY5" fmla="*/ 468352 h 2676293"/>
              <a:gd name="connsiteX6" fmla="*/ 44605 w 724829"/>
              <a:gd name="connsiteY6" fmla="*/ 568713 h 2676293"/>
              <a:gd name="connsiteX7" fmla="*/ 55756 w 724829"/>
              <a:gd name="connsiteY7" fmla="*/ 602166 h 2676293"/>
              <a:gd name="connsiteX8" fmla="*/ 44605 w 724829"/>
              <a:gd name="connsiteY8" fmla="*/ 635620 h 2676293"/>
              <a:gd name="connsiteX9" fmla="*/ 78058 w 724829"/>
              <a:gd name="connsiteY9" fmla="*/ 624469 h 2676293"/>
              <a:gd name="connsiteX10" fmla="*/ 100361 w 724829"/>
              <a:gd name="connsiteY10" fmla="*/ 591015 h 2676293"/>
              <a:gd name="connsiteX11" fmla="*/ 167268 w 724829"/>
              <a:gd name="connsiteY11" fmla="*/ 579864 h 2676293"/>
              <a:gd name="connsiteX12" fmla="*/ 356839 w 724829"/>
              <a:gd name="connsiteY12" fmla="*/ 591015 h 2676293"/>
              <a:gd name="connsiteX13" fmla="*/ 423746 w 724829"/>
              <a:gd name="connsiteY13" fmla="*/ 613318 h 2676293"/>
              <a:gd name="connsiteX14" fmla="*/ 457200 w 724829"/>
              <a:gd name="connsiteY14" fmla="*/ 624469 h 2676293"/>
              <a:gd name="connsiteX15" fmla="*/ 501805 w 724829"/>
              <a:gd name="connsiteY15" fmla="*/ 646771 h 2676293"/>
              <a:gd name="connsiteX16" fmla="*/ 557561 w 724829"/>
              <a:gd name="connsiteY16" fmla="*/ 680225 h 2676293"/>
              <a:gd name="connsiteX17" fmla="*/ 635619 w 724829"/>
              <a:gd name="connsiteY17" fmla="*/ 769435 h 2676293"/>
              <a:gd name="connsiteX18" fmla="*/ 646770 w 724829"/>
              <a:gd name="connsiteY18" fmla="*/ 814039 h 2676293"/>
              <a:gd name="connsiteX19" fmla="*/ 669073 w 724829"/>
              <a:gd name="connsiteY19" fmla="*/ 880947 h 2676293"/>
              <a:gd name="connsiteX20" fmla="*/ 691375 w 724829"/>
              <a:gd name="connsiteY20" fmla="*/ 1003610 h 2676293"/>
              <a:gd name="connsiteX21" fmla="*/ 702527 w 724829"/>
              <a:gd name="connsiteY21" fmla="*/ 1070518 h 2676293"/>
              <a:gd name="connsiteX22" fmla="*/ 724829 w 724829"/>
              <a:gd name="connsiteY22" fmla="*/ 1148576 h 2676293"/>
              <a:gd name="connsiteX23" fmla="*/ 713678 w 724829"/>
              <a:gd name="connsiteY23" fmla="*/ 1449659 h 2676293"/>
              <a:gd name="connsiteX24" fmla="*/ 702527 w 724829"/>
              <a:gd name="connsiteY24" fmla="*/ 1483113 h 2676293"/>
              <a:gd name="connsiteX25" fmla="*/ 680224 w 724829"/>
              <a:gd name="connsiteY25" fmla="*/ 1561171 h 2676293"/>
              <a:gd name="connsiteX26" fmla="*/ 669073 w 724829"/>
              <a:gd name="connsiteY26" fmla="*/ 1739591 h 2676293"/>
              <a:gd name="connsiteX27" fmla="*/ 657922 w 724829"/>
              <a:gd name="connsiteY27" fmla="*/ 1806498 h 2676293"/>
              <a:gd name="connsiteX28" fmla="*/ 635619 w 724829"/>
              <a:gd name="connsiteY28" fmla="*/ 1828800 h 2676293"/>
              <a:gd name="connsiteX29" fmla="*/ 624468 w 724829"/>
              <a:gd name="connsiteY29" fmla="*/ 1862254 h 2676293"/>
              <a:gd name="connsiteX30" fmla="*/ 568712 w 724829"/>
              <a:gd name="connsiteY30" fmla="*/ 1906859 h 2676293"/>
              <a:gd name="connsiteX31" fmla="*/ 546410 w 724829"/>
              <a:gd name="connsiteY31" fmla="*/ 1940313 h 2676293"/>
              <a:gd name="connsiteX32" fmla="*/ 501805 w 724829"/>
              <a:gd name="connsiteY32" fmla="*/ 1984918 h 2676293"/>
              <a:gd name="connsiteX33" fmla="*/ 479502 w 724829"/>
              <a:gd name="connsiteY33" fmla="*/ 2018371 h 2676293"/>
              <a:gd name="connsiteX34" fmla="*/ 446049 w 724829"/>
              <a:gd name="connsiteY34" fmla="*/ 2029522 h 2676293"/>
              <a:gd name="connsiteX35" fmla="*/ 423746 w 724829"/>
              <a:gd name="connsiteY35" fmla="*/ 2051825 h 2676293"/>
              <a:gd name="connsiteX36" fmla="*/ 334536 w 724829"/>
              <a:gd name="connsiteY36" fmla="*/ 2074127 h 2676293"/>
              <a:gd name="connsiteX37" fmla="*/ 256478 w 724829"/>
              <a:gd name="connsiteY37" fmla="*/ 2074127 h 2676293"/>
              <a:gd name="connsiteX38" fmla="*/ 223024 w 724829"/>
              <a:gd name="connsiteY38" fmla="*/ 2062976 h 2676293"/>
              <a:gd name="connsiteX39" fmla="*/ 133814 w 724829"/>
              <a:gd name="connsiteY39" fmla="*/ 2074127 h 2676293"/>
              <a:gd name="connsiteX40" fmla="*/ 156117 w 724829"/>
              <a:gd name="connsiteY40" fmla="*/ 2107581 h 2676293"/>
              <a:gd name="connsiteX41" fmla="*/ 167268 w 724829"/>
              <a:gd name="connsiteY41" fmla="*/ 2386361 h 2676293"/>
              <a:gd name="connsiteX42" fmla="*/ 144966 w 724829"/>
              <a:gd name="connsiteY42" fmla="*/ 2531327 h 2676293"/>
              <a:gd name="connsiteX43" fmla="*/ 133814 w 724829"/>
              <a:gd name="connsiteY43" fmla="*/ 2676293 h 267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24829" h="2676293">
                <a:moveTo>
                  <a:pt x="0" y="0"/>
                </a:moveTo>
                <a:cubicBezTo>
                  <a:pt x="3717" y="18586"/>
                  <a:pt x="4496" y="38010"/>
                  <a:pt x="11151" y="55757"/>
                </a:cubicBezTo>
                <a:cubicBezTo>
                  <a:pt x="15857" y="68306"/>
                  <a:pt x="27459" y="77223"/>
                  <a:pt x="33453" y="89210"/>
                </a:cubicBezTo>
                <a:cubicBezTo>
                  <a:pt x="38710" y="99724"/>
                  <a:pt x="40888" y="111513"/>
                  <a:pt x="44605" y="122664"/>
                </a:cubicBezTo>
                <a:cubicBezTo>
                  <a:pt x="48322" y="144966"/>
                  <a:pt x="55756" y="166961"/>
                  <a:pt x="55756" y="189571"/>
                </a:cubicBezTo>
                <a:cubicBezTo>
                  <a:pt x="55756" y="481696"/>
                  <a:pt x="17041" y="352205"/>
                  <a:pt x="55756" y="468352"/>
                </a:cubicBezTo>
                <a:cubicBezTo>
                  <a:pt x="52039" y="501806"/>
                  <a:pt x="44605" y="535053"/>
                  <a:pt x="44605" y="568713"/>
                </a:cubicBezTo>
                <a:cubicBezTo>
                  <a:pt x="44605" y="580467"/>
                  <a:pt x="55756" y="590412"/>
                  <a:pt x="55756" y="602166"/>
                </a:cubicBezTo>
                <a:cubicBezTo>
                  <a:pt x="55756" y="613921"/>
                  <a:pt x="36293" y="627308"/>
                  <a:pt x="44605" y="635620"/>
                </a:cubicBezTo>
                <a:cubicBezTo>
                  <a:pt x="52916" y="643932"/>
                  <a:pt x="66907" y="628186"/>
                  <a:pt x="78058" y="624469"/>
                </a:cubicBezTo>
                <a:cubicBezTo>
                  <a:pt x="85492" y="613318"/>
                  <a:pt x="88374" y="597009"/>
                  <a:pt x="100361" y="591015"/>
                </a:cubicBezTo>
                <a:cubicBezTo>
                  <a:pt x="120584" y="580904"/>
                  <a:pt x="144658" y="579864"/>
                  <a:pt x="167268" y="579864"/>
                </a:cubicBezTo>
                <a:cubicBezTo>
                  <a:pt x="230568" y="579864"/>
                  <a:pt x="293649" y="587298"/>
                  <a:pt x="356839" y="591015"/>
                </a:cubicBezTo>
                <a:lnTo>
                  <a:pt x="423746" y="613318"/>
                </a:lnTo>
                <a:cubicBezTo>
                  <a:pt x="434897" y="617035"/>
                  <a:pt x="446686" y="619212"/>
                  <a:pt x="457200" y="624469"/>
                </a:cubicBezTo>
                <a:lnTo>
                  <a:pt x="501805" y="646771"/>
                </a:lnTo>
                <a:cubicBezTo>
                  <a:pt x="597144" y="742115"/>
                  <a:pt x="441767" y="593380"/>
                  <a:pt x="557561" y="680225"/>
                </a:cubicBezTo>
                <a:cubicBezTo>
                  <a:pt x="601050" y="712842"/>
                  <a:pt x="609825" y="730742"/>
                  <a:pt x="635619" y="769435"/>
                </a:cubicBezTo>
                <a:cubicBezTo>
                  <a:pt x="639336" y="784303"/>
                  <a:pt x="642366" y="799360"/>
                  <a:pt x="646770" y="814039"/>
                </a:cubicBezTo>
                <a:cubicBezTo>
                  <a:pt x="653525" y="836557"/>
                  <a:pt x="669073" y="880947"/>
                  <a:pt x="669073" y="880947"/>
                </a:cubicBezTo>
                <a:cubicBezTo>
                  <a:pt x="697415" y="1079345"/>
                  <a:pt x="665089" y="872183"/>
                  <a:pt x="691375" y="1003610"/>
                </a:cubicBezTo>
                <a:cubicBezTo>
                  <a:pt x="695809" y="1025781"/>
                  <a:pt x="698093" y="1048347"/>
                  <a:pt x="702527" y="1070518"/>
                </a:cubicBezTo>
                <a:cubicBezTo>
                  <a:pt x="709528" y="1105523"/>
                  <a:pt x="714201" y="1116692"/>
                  <a:pt x="724829" y="1148576"/>
                </a:cubicBezTo>
                <a:cubicBezTo>
                  <a:pt x="721112" y="1248937"/>
                  <a:pt x="720358" y="1349452"/>
                  <a:pt x="713678" y="1449659"/>
                </a:cubicBezTo>
                <a:cubicBezTo>
                  <a:pt x="712896" y="1461387"/>
                  <a:pt x="705756" y="1471811"/>
                  <a:pt x="702527" y="1483113"/>
                </a:cubicBezTo>
                <a:cubicBezTo>
                  <a:pt x="674525" y="1581119"/>
                  <a:pt x="706958" y="1480969"/>
                  <a:pt x="680224" y="1561171"/>
                </a:cubicBezTo>
                <a:cubicBezTo>
                  <a:pt x="676507" y="1620644"/>
                  <a:pt x="674468" y="1680246"/>
                  <a:pt x="669073" y="1739591"/>
                </a:cubicBezTo>
                <a:cubicBezTo>
                  <a:pt x="667026" y="1762108"/>
                  <a:pt x="665861" y="1785328"/>
                  <a:pt x="657922" y="1806498"/>
                </a:cubicBezTo>
                <a:cubicBezTo>
                  <a:pt x="654230" y="1816342"/>
                  <a:pt x="643053" y="1821366"/>
                  <a:pt x="635619" y="1828800"/>
                </a:cubicBezTo>
                <a:cubicBezTo>
                  <a:pt x="631902" y="1839951"/>
                  <a:pt x="630515" y="1852175"/>
                  <a:pt x="624468" y="1862254"/>
                </a:cubicBezTo>
                <a:cubicBezTo>
                  <a:pt x="613874" y="1879911"/>
                  <a:pt x="583909" y="1896728"/>
                  <a:pt x="568712" y="1906859"/>
                </a:cubicBezTo>
                <a:cubicBezTo>
                  <a:pt x="561278" y="1918010"/>
                  <a:pt x="555132" y="1930137"/>
                  <a:pt x="546410" y="1940313"/>
                </a:cubicBezTo>
                <a:cubicBezTo>
                  <a:pt x="532726" y="1956278"/>
                  <a:pt x="513469" y="1967423"/>
                  <a:pt x="501805" y="1984918"/>
                </a:cubicBezTo>
                <a:cubicBezTo>
                  <a:pt x="494371" y="1996069"/>
                  <a:pt x="489967" y="2009999"/>
                  <a:pt x="479502" y="2018371"/>
                </a:cubicBezTo>
                <a:cubicBezTo>
                  <a:pt x="470323" y="2025714"/>
                  <a:pt x="457200" y="2025805"/>
                  <a:pt x="446049" y="2029522"/>
                </a:cubicBezTo>
                <a:cubicBezTo>
                  <a:pt x="438615" y="2036956"/>
                  <a:pt x="433508" y="2047920"/>
                  <a:pt x="423746" y="2051825"/>
                </a:cubicBezTo>
                <a:cubicBezTo>
                  <a:pt x="395286" y="2063209"/>
                  <a:pt x="334536" y="2074127"/>
                  <a:pt x="334536" y="2074127"/>
                </a:cubicBezTo>
                <a:cubicBezTo>
                  <a:pt x="254328" y="2047391"/>
                  <a:pt x="354491" y="2074127"/>
                  <a:pt x="256478" y="2074127"/>
                </a:cubicBezTo>
                <a:cubicBezTo>
                  <a:pt x="244723" y="2074127"/>
                  <a:pt x="234175" y="2066693"/>
                  <a:pt x="223024" y="2062976"/>
                </a:cubicBezTo>
                <a:cubicBezTo>
                  <a:pt x="193287" y="2066693"/>
                  <a:pt x="158749" y="2057504"/>
                  <a:pt x="133814" y="2074127"/>
                </a:cubicBezTo>
                <a:cubicBezTo>
                  <a:pt x="122663" y="2081561"/>
                  <a:pt x="154689" y="2094255"/>
                  <a:pt x="156117" y="2107581"/>
                </a:cubicBezTo>
                <a:cubicBezTo>
                  <a:pt x="166025" y="2200053"/>
                  <a:pt x="163551" y="2293434"/>
                  <a:pt x="167268" y="2386361"/>
                </a:cubicBezTo>
                <a:cubicBezTo>
                  <a:pt x="144006" y="2456150"/>
                  <a:pt x="158235" y="2405273"/>
                  <a:pt x="144966" y="2531327"/>
                </a:cubicBezTo>
                <a:cubicBezTo>
                  <a:pt x="132172" y="2652867"/>
                  <a:pt x="133814" y="2595201"/>
                  <a:pt x="133814" y="2676293"/>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cxnSp>
        <p:nvCxnSpPr>
          <p:cNvPr id="8" name="Straight Connector 7">
            <a:extLst>
              <a:ext uri="{FF2B5EF4-FFF2-40B4-BE49-F238E27FC236}">
                <a16:creationId xmlns:a16="http://schemas.microsoft.com/office/drawing/2014/main" id="{A3FA70B3-65F7-4566-8322-E82BD21761E6}"/>
              </a:ext>
            </a:extLst>
          </p:cNvPr>
          <p:cNvCxnSpPr/>
          <p:nvPr/>
        </p:nvCxnSpPr>
        <p:spPr bwMode="auto">
          <a:xfrm>
            <a:off x="-892098" y="3211551"/>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72244593-3B68-44A5-81D9-59443B00C96C}"/>
              </a:ext>
            </a:extLst>
          </p:cNvPr>
          <p:cNvCxnSpPr/>
          <p:nvPr/>
        </p:nvCxnSpPr>
        <p:spPr bwMode="auto">
          <a:xfrm>
            <a:off x="-1706137" y="2520176"/>
            <a:ext cx="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46983AD1-C3A5-41B1-82A4-48CE43785DF6}"/>
              </a:ext>
            </a:extLst>
          </p:cNvPr>
          <p:cNvCxnSpPr/>
          <p:nvPr/>
        </p:nvCxnSpPr>
        <p:spPr bwMode="auto">
          <a:xfrm>
            <a:off x="2007220" y="5397190"/>
            <a:ext cx="529682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Picture 4" descr="LOGO">
            <a:extLst>
              <a:ext uri="{FF2B5EF4-FFF2-40B4-BE49-F238E27FC236}">
                <a16:creationId xmlns:a16="http://schemas.microsoft.com/office/drawing/2014/main" id="{B1B865BD-FC9B-4CB0-B985-B84EB617F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671234"/>
            <a:ext cx="1752600" cy="11105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95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452DBB0-A11D-48DC-B597-24D02FDFFC16}"/>
              </a:ext>
            </a:extLst>
          </p:cNvPr>
          <p:cNvSpPr>
            <a:spLocks noGrp="1" noChangeArrowheads="1"/>
          </p:cNvSpPr>
          <p:nvPr>
            <p:ph type="title"/>
          </p:nvPr>
        </p:nvSpPr>
        <p:spPr>
          <a:xfrm>
            <a:off x="631767" y="184150"/>
            <a:ext cx="6973945" cy="563563"/>
          </a:xfrm>
        </p:spPr>
        <p:txBody>
          <a:bodyPr/>
          <a:lstStyle/>
          <a:p>
            <a:pPr algn="l"/>
            <a:r>
              <a:rPr lang="en-IE" altLang="en-US" dirty="0">
                <a:highlight>
                  <a:srgbClr val="EAEAEA"/>
                </a:highlight>
              </a:rPr>
              <a:t>The Reality is that…… </a:t>
            </a:r>
            <a:r>
              <a:rPr lang="en-IE" altLang="en-US" sz="2000" dirty="0">
                <a:highlight>
                  <a:srgbClr val="EAEAEA"/>
                </a:highlight>
              </a:rPr>
              <a:t>    </a:t>
            </a:r>
          </a:p>
        </p:txBody>
      </p:sp>
      <p:sp>
        <p:nvSpPr>
          <p:cNvPr id="11267" name="Content Placeholder 2">
            <a:extLst>
              <a:ext uri="{FF2B5EF4-FFF2-40B4-BE49-F238E27FC236}">
                <a16:creationId xmlns:a16="http://schemas.microsoft.com/office/drawing/2014/main" id="{1EEBD48B-2BE3-4E7E-A454-3989A7349525}"/>
              </a:ext>
            </a:extLst>
          </p:cNvPr>
          <p:cNvSpPr>
            <a:spLocks noGrp="1" noChangeArrowheads="1"/>
          </p:cNvSpPr>
          <p:nvPr>
            <p:ph idx="1"/>
          </p:nvPr>
        </p:nvSpPr>
        <p:spPr/>
        <p:txBody>
          <a:bodyPr/>
          <a:lstStyle/>
          <a:p>
            <a:pPr marL="0" indent="0">
              <a:buNone/>
            </a:pPr>
            <a:r>
              <a:rPr lang="en-IE" altLang="en-US" dirty="0"/>
              <a:t>  </a:t>
            </a:r>
          </a:p>
          <a:p>
            <a:r>
              <a:rPr lang="en-IE" altLang="en-US" dirty="0"/>
              <a:t>There is a huge store of knowledge (</a:t>
            </a:r>
            <a:r>
              <a:rPr lang="en-IE" altLang="en-US" dirty="0" err="1"/>
              <a:t>ie</a:t>
            </a:r>
            <a:r>
              <a:rPr lang="en-IE" altLang="en-US" dirty="0"/>
              <a:t>,  process and product), the valuable insights, the practical experience and skill within the workforce……    </a:t>
            </a:r>
          </a:p>
          <a:p>
            <a:r>
              <a:rPr lang="en-IE" altLang="en-US" sz="3200" dirty="0"/>
              <a:t>………………….</a:t>
            </a:r>
            <a:r>
              <a:rPr lang="en-IE" altLang="en-US" sz="3200" b="1" i="1" dirty="0"/>
              <a:t>and, generally, this valuable resource is largely untapped….!!!</a:t>
            </a:r>
          </a:p>
          <a:p>
            <a:endParaRPr lang="en-IE" altLang="en-US" dirty="0"/>
          </a:p>
          <a:p>
            <a:r>
              <a:rPr lang="en-IE" altLang="en-US" dirty="0"/>
              <a:t>……………….why is that?                                 </a:t>
            </a:r>
          </a:p>
        </p:txBody>
      </p:sp>
      <p:pic>
        <p:nvPicPr>
          <p:cNvPr id="6" name="Picture 4" descr="LOGO">
            <a:extLst>
              <a:ext uri="{FF2B5EF4-FFF2-40B4-BE49-F238E27FC236}">
                <a16:creationId xmlns:a16="http://schemas.microsoft.com/office/drawing/2014/main" id="{3E8402B4-18DE-49F8-96BF-44498AFC5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791" y="5562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585C975-7E25-48AB-980C-9B958DD9114F}"/>
              </a:ext>
            </a:extLst>
          </p:cNvPr>
          <p:cNvSpPr>
            <a:spLocks noGrp="1" noChangeArrowheads="1"/>
          </p:cNvSpPr>
          <p:nvPr>
            <p:ph type="title"/>
          </p:nvPr>
        </p:nvSpPr>
        <p:spPr/>
        <p:txBody>
          <a:bodyPr/>
          <a:lstStyle/>
          <a:p>
            <a:pPr algn="l"/>
            <a:r>
              <a:rPr lang="en-IE" altLang="en-US" dirty="0">
                <a:highlight>
                  <a:srgbClr val="EAEAEA"/>
                </a:highlight>
              </a:rPr>
              <a:t>Other people think this also….!!!!</a:t>
            </a:r>
            <a:endParaRPr lang="en-US" altLang="en-US" dirty="0">
              <a:highlight>
                <a:srgbClr val="EAEAEA"/>
              </a:highlight>
            </a:endParaRPr>
          </a:p>
        </p:txBody>
      </p:sp>
      <p:sp>
        <p:nvSpPr>
          <p:cNvPr id="12293" name="Content Placeholder 5">
            <a:extLst>
              <a:ext uri="{FF2B5EF4-FFF2-40B4-BE49-F238E27FC236}">
                <a16:creationId xmlns:a16="http://schemas.microsoft.com/office/drawing/2014/main" id="{4F718897-7AE9-4735-ACF9-F287C2CAB417}"/>
              </a:ext>
            </a:extLst>
          </p:cNvPr>
          <p:cNvSpPr>
            <a:spLocks noGrp="1" noChangeArrowheads="1"/>
          </p:cNvSpPr>
          <p:nvPr>
            <p:ph idx="1"/>
          </p:nvPr>
        </p:nvSpPr>
        <p:spPr/>
        <p:txBody>
          <a:bodyPr/>
          <a:lstStyle/>
          <a:p>
            <a:endParaRPr lang="en-IE" altLang="en-US" dirty="0"/>
          </a:p>
          <a:p>
            <a:endParaRPr lang="en-IE" altLang="en-US" dirty="0"/>
          </a:p>
          <a:p>
            <a:r>
              <a:rPr lang="en-IE" altLang="en-US" dirty="0"/>
              <a:t>“…. The mental capacity of our people to solve problems and improve performance, is the key to sustained competitiveness.  We need to maximise the potential of our people to deliver improved productivity using proven tools and techniques”……. </a:t>
            </a:r>
          </a:p>
          <a:p>
            <a:endParaRPr lang="en-IE" altLang="en-US" dirty="0"/>
          </a:p>
          <a:p>
            <a:pPr marL="0" indent="0">
              <a:buNone/>
            </a:pPr>
            <a:r>
              <a:rPr lang="en-IE" altLang="en-US" sz="1400" dirty="0"/>
              <a:t>	Source: “Keegan and O’Kelly  2004  Oak Tree Press</a:t>
            </a:r>
            <a:endParaRPr lang="en-US" altLang="en-US" sz="1400" dirty="0"/>
          </a:p>
        </p:txBody>
      </p:sp>
      <p:pic>
        <p:nvPicPr>
          <p:cNvPr id="6" name="Picture 4" descr="LOGO">
            <a:extLst>
              <a:ext uri="{FF2B5EF4-FFF2-40B4-BE49-F238E27FC236}">
                <a16:creationId xmlns:a16="http://schemas.microsoft.com/office/drawing/2014/main" id="{5553DF99-F651-43D8-BA65-7CDE70B73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860"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1921B87-E41C-4CF4-8A7B-15C322969769}"/>
              </a:ext>
            </a:extLst>
          </p:cNvPr>
          <p:cNvSpPr>
            <a:spLocks noGrp="1" noChangeArrowheads="1"/>
          </p:cNvSpPr>
          <p:nvPr>
            <p:ph type="title"/>
          </p:nvPr>
        </p:nvSpPr>
        <p:spPr/>
        <p:txBody>
          <a:bodyPr/>
          <a:lstStyle/>
          <a:p>
            <a:pPr algn="l"/>
            <a:r>
              <a:rPr lang="en-IE" altLang="en-US" dirty="0">
                <a:highlight>
                  <a:srgbClr val="EAEAEA"/>
                </a:highlight>
              </a:rPr>
              <a:t>……So what,…………………………?    </a:t>
            </a:r>
            <a:endParaRPr lang="en-US" altLang="en-US" dirty="0">
              <a:highlight>
                <a:srgbClr val="EAEAEA"/>
              </a:highlight>
            </a:endParaRPr>
          </a:p>
        </p:txBody>
      </p:sp>
      <p:sp>
        <p:nvSpPr>
          <p:cNvPr id="11267" name="Content Placeholder 2">
            <a:extLst>
              <a:ext uri="{FF2B5EF4-FFF2-40B4-BE49-F238E27FC236}">
                <a16:creationId xmlns:a16="http://schemas.microsoft.com/office/drawing/2014/main" id="{45BC60E0-4573-4EEB-B9D4-F3CE6A202F9B}"/>
              </a:ext>
            </a:extLst>
          </p:cNvPr>
          <p:cNvSpPr>
            <a:spLocks noGrp="1" noChangeArrowheads="1"/>
          </p:cNvSpPr>
          <p:nvPr>
            <p:ph idx="1"/>
          </p:nvPr>
        </p:nvSpPr>
        <p:spPr/>
        <p:txBody>
          <a:bodyPr/>
          <a:lstStyle/>
          <a:p>
            <a:pPr>
              <a:defRPr/>
            </a:pPr>
            <a:r>
              <a:rPr lang="en-IE" altLang="en-US" dirty="0"/>
              <a:t> </a:t>
            </a:r>
            <a:r>
              <a:rPr lang="en-IE" altLang="en-US" sz="3200" b="1" dirty="0"/>
              <a:t>Key Question:</a:t>
            </a:r>
            <a:r>
              <a:rPr lang="en-IE" altLang="en-US" sz="3200" dirty="0"/>
              <a:t>  </a:t>
            </a:r>
            <a:r>
              <a:rPr lang="en-IE" altLang="en-US" dirty="0"/>
              <a:t>How</a:t>
            </a:r>
            <a:r>
              <a:rPr lang="en-IE" altLang="en-US" b="1" dirty="0"/>
              <a:t> </a:t>
            </a:r>
            <a:r>
              <a:rPr lang="en-IE" altLang="en-US" dirty="0"/>
              <a:t>do we “maximise this potential”?</a:t>
            </a:r>
          </a:p>
          <a:p>
            <a:pPr>
              <a:defRPr/>
            </a:pPr>
            <a:r>
              <a:rPr lang="en-IE" altLang="en-US" dirty="0"/>
              <a:t> </a:t>
            </a:r>
            <a:r>
              <a:rPr lang="en-IE" altLang="en-US" sz="3200" b="1" dirty="0"/>
              <a:t>A.</a:t>
            </a:r>
            <a:r>
              <a:rPr lang="en-IE" altLang="en-US" b="1" dirty="0"/>
              <a:t>  </a:t>
            </a:r>
            <a:r>
              <a:rPr lang="en-IE" altLang="en-US" dirty="0"/>
              <a:t>We have developed, and we are successfully implementing, our unique approach to successful introduction of Workplace Innovation based on direct participation…</a:t>
            </a:r>
          </a:p>
          <a:p>
            <a:pPr>
              <a:defRPr/>
            </a:pPr>
            <a:r>
              <a:rPr lang="en-IE" altLang="en-US" dirty="0"/>
              <a:t>I will proceed to outline how The IDEAS Institute unlocks this largely untapped creative potential that lies within the </a:t>
            </a:r>
            <a:r>
              <a:rPr lang="en-IE" altLang="en-US" b="1" dirty="0"/>
              <a:t>entire workforce</a:t>
            </a:r>
            <a:r>
              <a:rPr lang="en-IE" altLang="en-US" dirty="0"/>
              <a:t>……</a:t>
            </a:r>
          </a:p>
          <a:p>
            <a:pPr>
              <a:defRPr/>
            </a:pPr>
            <a:endParaRPr lang="en-US" altLang="en-US" dirty="0"/>
          </a:p>
        </p:txBody>
      </p:sp>
      <p:pic>
        <p:nvPicPr>
          <p:cNvPr id="6" name="Picture 4" descr="LOGO">
            <a:extLst>
              <a:ext uri="{FF2B5EF4-FFF2-40B4-BE49-F238E27FC236}">
                <a16:creationId xmlns:a16="http://schemas.microsoft.com/office/drawing/2014/main" id="{C0B008DE-9688-47B7-B203-22062E355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363" y="572794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ample">
  <a:themeElements>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4">
        <a:dk1>
          <a:srgbClr val="457733"/>
        </a:dk1>
        <a:lt1>
          <a:srgbClr val="FFFFFF"/>
        </a:lt1>
        <a:dk2>
          <a:srgbClr val="000000"/>
        </a:dk2>
        <a:lt2>
          <a:srgbClr val="C0C0C0"/>
        </a:lt2>
        <a:accent1>
          <a:srgbClr val="E6320E"/>
        </a:accent1>
        <a:accent2>
          <a:srgbClr val="AB3825"/>
        </a:accent2>
        <a:accent3>
          <a:srgbClr val="FFFFFF"/>
        </a:accent3>
        <a:accent4>
          <a:srgbClr val="3A652A"/>
        </a:accent4>
        <a:accent5>
          <a:srgbClr val="F0ADAA"/>
        </a:accent5>
        <a:accent6>
          <a:srgbClr val="9B322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CE36F92B30B3499CA8930880E3694E" ma:contentTypeVersion="11" ma:contentTypeDescription="Create a new document." ma:contentTypeScope="" ma:versionID="48e25853844a9295308d08579997a711">
  <xsd:schema xmlns:xsd="http://www.w3.org/2001/XMLSchema" xmlns:xs="http://www.w3.org/2001/XMLSchema" xmlns:p="http://schemas.microsoft.com/office/2006/metadata/properties" xmlns:ns2="0988a5e8-6eea-41d2-a3c2-20009eabeb70" xmlns:ns3="b3f5d1ad-add7-4297-9a04-0afbe91885f7" targetNamespace="http://schemas.microsoft.com/office/2006/metadata/properties" ma:root="true" ma:fieldsID="5a213f7e996e07f42aaac4e2f0fe24fc" ns2:_="" ns3:_="">
    <xsd:import namespace="0988a5e8-6eea-41d2-a3c2-20009eabeb70"/>
    <xsd:import namespace="b3f5d1ad-add7-4297-9a04-0afbe91885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88a5e8-6eea-41d2-a3c2-20009eabeb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f5d1ad-add7-4297-9a04-0afbe91885f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64CE35-6B85-42E6-872B-08483D0C5E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88a5e8-6eea-41d2-a3c2-20009eabeb70"/>
    <ds:schemaRef ds:uri="b3f5d1ad-add7-4297-9a04-0afbe9188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F66FF6-69E8-4930-84E1-85CCB1157E5A}">
  <ds:schemaRefs>
    <ds:schemaRef ds:uri="http://schemas.microsoft.com/sharepoint/v3/contenttype/forms"/>
  </ds:schemaRefs>
</ds:datastoreItem>
</file>

<file path=customXml/itemProps3.xml><?xml version="1.0" encoding="utf-8"?>
<ds:datastoreItem xmlns:ds="http://schemas.openxmlformats.org/officeDocument/2006/customXml" ds:itemID="{FFE0E093-84DB-4898-B6E4-DCA2C1563D5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9912</TotalTime>
  <Words>2773</Words>
  <Application>Microsoft Office PowerPoint</Application>
  <PresentationFormat>On-screen Show (4:3)</PresentationFormat>
  <Paragraphs>432</Paragraphs>
  <Slides>28</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Comic Sans MS</vt:lpstr>
      <vt:lpstr>Times New Roman</vt:lpstr>
      <vt:lpstr>Verdana</vt:lpstr>
      <vt:lpstr>Wingdings</vt:lpstr>
      <vt:lpstr>sample</vt:lpstr>
      <vt:lpstr>Image</vt:lpstr>
      <vt:lpstr>                                                    </vt:lpstr>
      <vt:lpstr>                                      Introduction to Workplace Innovation in Ireland                                 </vt:lpstr>
      <vt:lpstr>IDEAS Institute</vt:lpstr>
      <vt:lpstr>Some Questions I hope to answer …..?</vt:lpstr>
      <vt:lpstr>  Q1. Who has the real Process knowledge?    </vt:lpstr>
      <vt:lpstr>The Knowledge Puzzle –the complete Picture?</vt:lpstr>
      <vt:lpstr>The Reality is that……     </vt:lpstr>
      <vt:lpstr>Other people think this also….!!!!</vt:lpstr>
      <vt:lpstr>……So what,…………………………?    </vt:lpstr>
      <vt:lpstr> How do we unlock this creative potential ?</vt:lpstr>
      <vt:lpstr>  Reality Check for us all…………..     </vt:lpstr>
      <vt:lpstr>“Back to the future………”</vt:lpstr>
      <vt:lpstr>Recognise this?</vt:lpstr>
      <vt:lpstr>Pretty Scary Stuff!!!!</vt:lpstr>
      <vt:lpstr>The Challenge for us…………</vt:lpstr>
      <vt:lpstr>When Major Change is to be Implemented,  3 Options may be considered:-</vt:lpstr>
      <vt:lpstr>Our approach draws on each option – and combines all three…………..!!</vt:lpstr>
      <vt:lpstr>OUR MODEL – Establish a Joint approach involving all players..</vt:lpstr>
      <vt:lpstr>PowerPoint Presentation</vt:lpstr>
      <vt:lpstr>Some of the companies we have worked with……</vt:lpstr>
      <vt:lpstr>A very brief Case Study</vt:lpstr>
      <vt:lpstr>Role of the IDEAS Institute..</vt:lpstr>
      <vt:lpstr>Workplace Innovation:  Is both a Process…. and………………….an Outcome</vt:lpstr>
      <vt:lpstr>The story thus far…. ….</vt:lpstr>
      <vt:lpstr>Back to the Future...What next? </vt:lpstr>
      <vt:lpstr>If  you are interested……….</vt:lpstr>
      <vt:lpstr>The Final Word(s)………………………     </vt:lpstr>
      <vt:lpstr>PowerPoint Presentation</vt:lpstr>
    </vt:vector>
  </TitlesOfParts>
  <Company>GuildDesign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ThemeGallery.com</dc:creator>
  <cp:lastModifiedBy>Mary Ogundipe</cp:lastModifiedBy>
  <cp:revision>334</cp:revision>
  <cp:lastPrinted>2012-03-02T14:09:27Z</cp:lastPrinted>
  <dcterms:created xsi:type="dcterms:W3CDTF">2004-08-26T06:30:40Z</dcterms:created>
  <dcterms:modified xsi:type="dcterms:W3CDTF">2022-07-12T00:10:16Z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7407fdd-18d3-4dbe-9af5-11ecd8aefe73_Enabled">
    <vt:lpwstr>true</vt:lpwstr>
  </property>
  <property fmtid="{D5CDD505-2E9C-101B-9397-08002B2CF9AE}" pid="3" name="MSIP_Label_b7407fdd-18d3-4dbe-9af5-11ecd8aefe73_SetDate">
    <vt:lpwstr>2021-01-28T18:21:33Z</vt:lpwstr>
  </property>
  <property fmtid="{D5CDD505-2E9C-101B-9397-08002B2CF9AE}" pid="4" name="MSIP_Label_b7407fdd-18d3-4dbe-9af5-11ecd8aefe73_Method">
    <vt:lpwstr>Privileged</vt:lpwstr>
  </property>
  <property fmtid="{D5CDD505-2E9C-101B-9397-08002B2CF9AE}" pid="5" name="MSIP_Label_b7407fdd-18d3-4dbe-9af5-11ecd8aefe73_Name">
    <vt:lpwstr>SIPTU - Confidential</vt:lpwstr>
  </property>
  <property fmtid="{D5CDD505-2E9C-101B-9397-08002B2CF9AE}" pid="6" name="MSIP_Label_b7407fdd-18d3-4dbe-9af5-11ecd8aefe73_SiteId">
    <vt:lpwstr>b47628df-374d-4176-b661-a9858753cbac</vt:lpwstr>
  </property>
  <property fmtid="{D5CDD505-2E9C-101B-9397-08002B2CF9AE}" pid="7" name="MSIP_Label_b7407fdd-18d3-4dbe-9af5-11ecd8aefe73_ActionId">
    <vt:lpwstr>89bb1dbb-7339-40dd-beaa-3a1fea782cc2</vt:lpwstr>
  </property>
  <property fmtid="{D5CDD505-2E9C-101B-9397-08002B2CF9AE}" pid="8" name="MSIP_Label_b7407fdd-18d3-4dbe-9af5-11ecd8aefe73_ContentBits">
    <vt:lpwstr>0</vt:lpwstr>
  </property>
  <property fmtid="{D5CDD505-2E9C-101B-9397-08002B2CF9AE}" pid="9" name="ContentTypeId">
    <vt:lpwstr>0x0101001DCE36F92B30B3499CA8930880E3694E</vt:lpwstr>
  </property>
</Properties>
</file>